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0.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40.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41.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79"/>
  </p:notesMasterIdLst>
  <p:handoutMasterIdLst>
    <p:handoutMasterId r:id="rId80"/>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 id="321" r:id="rId71"/>
    <p:sldId id="322" r:id="rId72"/>
    <p:sldId id="323" r:id="rId73"/>
    <p:sldId id="324" r:id="rId74"/>
    <p:sldId id="325" r:id="rId75"/>
    <p:sldId id="327" r:id="rId76"/>
    <p:sldId id="328" r:id="rId77"/>
    <p:sldId id="326" r:id="rId78"/>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0236" autoAdjust="0"/>
    <p:restoredTop sz="67529" autoAdjust="0"/>
  </p:normalViewPr>
  <p:slideViewPr>
    <p:cSldViewPr snapToGrid="0">
      <p:cViewPr>
        <p:scale>
          <a:sx n="25" d="100"/>
          <a:sy n="25" d="100"/>
        </p:scale>
        <p:origin x="24" y="164"/>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slide" Target="slides/slide50.xml"/><Relationship Id="rId63" Type="http://schemas.openxmlformats.org/officeDocument/2006/relationships/slide" Target="slides/slide58.xml"/><Relationship Id="rId68" Type="http://schemas.openxmlformats.org/officeDocument/2006/relationships/slide" Target="slides/slide63.xml"/><Relationship Id="rId76" Type="http://schemas.openxmlformats.org/officeDocument/2006/relationships/slide" Target="slides/slide71.xml"/><Relationship Id="rId84" Type="http://schemas.openxmlformats.org/officeDocument/2006/relationships/tableStyles" Target="tableStyles.xml"/><Relationship Id="rId7" Type="http://schemas.openxmlformats.org/officeDocument/2006/relationships/slide" Target="slides/slide2.xml"/><Relationship Id="rId71" Type="http://schemas.openxmlformats.org/officeDocument/2006/relationships/slide" Target="slides/slide66.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slide" Target="slides/slide53.xml"/><Relationship Id="rId66" Type="http://schemas.openxmlformats.org/officeDocument/2006/relationships/slide" Target="slides/slide61.xml"/><Relationship Id="rId74" Type="http://schemas.openxmlformats.org/officeDocument/2006/relationships/slide" Target="slides/slide69.xml"/><Relationship Id="rId79" Type="http://schemas.openxmlformats.org/officeDocument/2006/relationships/notesMaster" Target="notesMasters/notesMaster1.xml"/><Relationship Id="rId5" Type="http://schemas.openxmlformats.org/officeDocument/2006/relationships/slideMaster" Target="slideMasters/slideMaster1.xml"/><Relationship Id="rId61" Type="http://schemas.openxmlformats.org/officeDocument/2006/relationships/slide" Target="slides/slide56.xml"/><Relationship Id="rId82"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slide" Target="slides/slide55.xml"/><Relationship Id="rId65" Type="http://schemas.openxmlformats.org/officeDocument/2006/relationships/slide" Target="slides/slide60.xml"/><Relationship Id="rId73" Type="http://schemas.openxmlformats.org/officeDocument/2006/relationships/slide" Target="slides/slide68.xml"/><Relationship Id="rId78" Type="http://schemas.openxmlformats.org/officeDocument/2006/relationships/slide" Target="slides/slide73.xml"/><Relationship Id="rId81" Type="http://schemas.openxmlformats.org/officeDocument/2006/relationships/presProps" Target="presProps.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64" Type="http://schemas.openxmlformats.org/officeDocument/2006/relationships/slide" Target="slides/slide59.xml"/><Relationship Id="rId69" Type="http://schemas.openxmlformats.org/officeDocument/2006/relationships/slide" Target="slides/slide64.xml"/><Relationship Id="rId77" Type="http://schemas.openxmlformats.org/officeDocument/2006/relationships/slide" Target="slides/slide72.xml"/><Relationship Id="rId8" Type="http://schemas.openxmlformats.org/officeDocument/2006/relationships/slide" Target="slides/slide3.xml"/><Relationship Id="rId51" Type="http://schemas.openxmlformats.org/officeDocument/2006/relationships/slide" Target="slides/slide46.xml"/><Relationship Id="rId72" Type="http://schemas.openxmlformats.org/officeDocument/2006/relationships/slide" Target="slides/slide67.xml"/><Relationship Id="rId80" Type="http://schemas.openxmlformats.org/officeDocument/2006/relationships/handoutMaster" Target="handoutMasters/handoutMaster1.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slide" Target="slides/slide54.xml"/><Relationship Id="rId67" Type="http://schemas.openxmlformats.org/officeDocument/2006/relationships/slide" Target="slides/slide62.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slide" Target="slides/slide57.xml"/><Relationship Id="rId70" Type="http://schemas.openxmlformats.org/officeDocument/2006/relationships/slide" Target="slides/slide65.xml"/><Relationship Id="rId75" Type="http://schemas.openxmlformats.org/officeDocument/2006/relationships/slide" Target="slides/slide70.xml"/><Relationship Id="rId83"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62DAF780-C55C-AB42-9E2B-0141DB93B539}" srcId="{BAD13A25-6A2D-CE4D-BBDF-9DF322328A0B}" destId="{840EF2FF-9D50-4647-9914-74D089286C46}" srcOrd="2" destOrd="0" parTransId="{0240F16D-AEDD-684F-B65F-104E4E03944E}" sibTransId="{8E6ED7E8-D563-BA4D-BE1B-F6FEDA493E2A}"/>
    <dgm:cxn modelId="{933BBE3D-91AB-9248-9F6C-6FB284C71B1D}" type="presOf" srcId="{840EF2FF-9D50-4647-9914-74D089286C46}" destId="{84E372B1-C2D4-044D-8D9B-03BAA0D0E7CB}" srcOrd="0" destOrd="0" presId="urn:microsoft.com/office/officeart/2005/8/layout/hProcess9"/>
    <dgm:cxn modelId="{770F8823-EE67-6A48-ADE4-8EB054E3E294}" type="presOf" srcId="{8C044235-ED0A-8542-BFA3-BBFC322E5065}" destId="{DD25A9C6-73C5-034C-9141-067075B117D8}"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98DD629B-B553-3241-8FCA-AD43AAA5E37A}" type="presOf" srcId="{16DDB171-5BFA-EB42-9166-37F5D48635B2}" destId="{45CD59F2-8ABB-5247-A051-AB4167B88F7D}" srcOrd="0" destOrd="0" presId="urn:microsoft.com/office/officeart/2005/8/layout/hProcess9"/>
    <dgm:cxn modelId="{B2A940F8-CA93-054D-BF94-22CA4390FFE7}" type="presOf" srcId="{BAD13A25-6A2D-CE4D-BBDF-9DF322328A0B}" destId="{6D04906C-8FA3-044F-A9CA-DE594BFC6B62}" srcOrd="0" destOrd="0" presId="urn:microsoft.com/office/officeart/2005/8/layout/hProcess9"/>
    <dgm:cxn modelId="{B216BAC7-FBFC-2D41-9213-2209E53ED765}" type="presParOf" srcId="{6D04906C-8FA3-044F-A9CA-DE594BFC6B62}" destId="{2E8A1CBE-0266-EA4C-B578-7F204E55EDE3}" srcOrd="0" destOrd="0" presId="urn:microsoft.com/office/officeart/2005/8/layout/hProcess9"/>
    <dgm:cxn modelId="{205F2C58-3642-C344-91B7-BBF7C96A7037}" type="presParOf" srcId="{6D04906C-8FA3-044F-A9CA-DE594BFC6B62}" destId="{F640416A-2778-4645-B00B-7C0C68CF0417}" srcOrd="1" destOrd="0" presId="urn:microsoft.com/office/officeart/2005/8/layout/hProcess9"/>
    <dgm:cxn modelId="{686F5EFD-81D9-664F-A0A3-E68D48E33129}" type="presParOf" srcId="{F640416A-2778-4645-B00B-7C0C68CF0417}" destId="{45CD59F2-8ABB-5247-A051-AB4167B88F7D}" srcOrd="0" destOrd="0" presId="urn:microsoft.com/office/officeart/2005/8/layout/hProcess9"/>
    <dgm:cxn modelId="{E596B87C-77C9-CE4B-8781-41E13B14B079}" type="presParOf" srcId="{F640416A-2778-4645-B00B-7C0C68CF0417}" destId="{BED00208-39D8-1A4E-9C2D-2D05B79860D1}" srcOrd="1" destOrd="0" presId="urn:microsoft.com/office/officeart/2005/8/layout/hProcess9"/>
    <dgm:cxn modelId="{881868B2-BBA0-F041-B54B-9D54BD453247}" type="presParOf" srcId="{F640416A-2778-4645-B00B-7C0C68CF0417}" destId="{DD25A9C6-73C5-034C-9141-067075B117D8}" srcOrd="2" destOrd="0" presId="urn:microsoft.com/office/officeart/2005/8/layout/hProcess9"/>
    <dgm:cxn modelId="{33311E40-9540-844D-A06A-2CB22BBC2ED5}" type="presParOf" srcId="{F640416A-2778-4645-B00B-7C0C68CF0417}" destId="{EFC0612A-059E-1648-A19F-CB6A9F29A6D5}" srcOrd="3" destOrd="0" presId="urn:microsoft.com/office/officeart/2005/8/layout/hProcess9"/>
    <dgm:cxn modelId="{8A6E7EB5-423F-F440-9B1A-AC533E849F7A}"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4AAAB9DD-3375-1B40-82EA-6E8D01054FA4}" type="presOf" srcId="{16DDB171-5BFA-EB42-9166-37F5D48635B2}" destId="{45CD59F2-8ABB-5247-A051-AB4167B88F7D}" srcOrd="0" destOrd="0" presId="urn:microsoft.com/office/officeart/2005/8/layout/hProcess9"/>
    <dgm:cxn modelId="{86855863-25E7-6D42-A740-8E19CD15ADEE}" type="presOf" srcId="{8C044235-ED0A-8542-BFA3-BBFC322E5065}" destId="{DD25A9C6-73C5-034C-9141-067075B117D8}"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9083D05F-56F5-FA46-86FE-B6B02421B613}" type="presOf" srcId="{840EF2FF-9D50-4647-9914-74D089286C46}" destId="{84E372B1-C2D4-044D-8D9B-03BAA0D0E7CB}"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A6FD9FE0-0322-984A-ADE5-B697AFC3649D}" type="presOf" srcId="{BAD13A25-6A2D-CE4D-BBDF-9DF322328A0B}" destId="{6D04906C-8FA3-044F-A9CA-DE594BFC6B62}" srcOrd="0" destOrd="0" presId="urn:microsoft.com/office/officeart/2005/8/layout/hProcess9"/>
    <dgm:cxn modelId="{313D5C8A-8F53-BD4E-AFA6-B2FAD2D9A664}" type="presParOf" srcId="{6D04906C-8FA3-044F-A9CA-DE594BFC6B62}" destId="{2E8A1CBE-0266-EA4C-B578-7F204E55EDE3}" srcOrd="0" destOrd="0" presId="urn:microsoft.com/office/officeart/2005/8/layout/hProcess9"/>
    <dgm:cxn modelId="{45EE5314-8949-FA40-817A-F49EDA767EF1}" type="presParOf" srcId="{6D04906C-8FA3-044F-A9CA-DE594BFC6B62}" destId="{F640416A-2778-4645-B00B-7C0C68CF0417}" srcOrd="1" destOrd="0" presId="urn:microsoft.com/office/officeart/2005/8/layout/hProcess9"/>
    <dgm:cxn modelId="{031FCB33-510A-D649-B235-779954E951EF}" type="presParOf" srcId="{F640416A-2778-4645-B00B-7C0C68CF0417}" destId="{45CD59F2-8ABB-5247-A051-AB4167B88F7D}" srcOrd="0" destOrd="0" presId="urn:microsoft.com/office/officeart/2005/8/layout/hProcess9"/>
    <dgm:cxn modelId="{B7E4190A-465A-4C4E-8EF6-44F099C08B7F}" type="presParOf" srcId="{F640416A-2778-4645-B00B-7C0C68CF0417}" destId="{BED00208-39D8-1A4E-9C2D-2D05B79860D1}" srcOrd="1" destOrd="0" presId="urn:microsoft.com/office/officeart/2005/8/layout/hProcess9"/>
    <dgm:cxn modelId="{D39CE45B-931F-0E44-9D01-2F9F900B28D4}" type="presParOf" srcId="{F640416A-2778-4645-B00B-7C0C68CF0417}" destId="{DD25A9C6-73C5-034C-9141-067075B117D8}" srcOrd="2" destOrd="0" presId="urn:microsoft.com/office/officeart/2005/8/layout/hProcess9"/>
    <dgm:cxn modelId="{4839F15B-28D1-0C4B-9F3C-F62FAC4EA458}" type="presParOf" srcId="{F640416A-2778-4645-B00B-7C0C68CF0417}" destId="{EFC0612A-059E-1648-A19F-CB6A9F29A6D5}" srcOrd="3" destOrd="0" presId="urn:microsoft.com/office/officeart/2005/8/layout/hProcess9"/>
    <dgm:cxn modelId="{323A8EFA-CF0E-D647-B0EB-CE866E1CE088}"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02663B96-9548-074A-9388-37912C40DD2F}" type="presOf" srcId="{840EF2FF-9D50-4647-9914-74D089286C46}" destId="{84E372B1-C2D4-044D-8D9B-03BAA0D0E7CB}"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9B014A47-2031-7E45-A0C6-AA4977B51126}" type="presOf" srcId="{8C044235-ED0A-8542-BFA3-BBFC322E5065}" destId="{DD25A9C6-73C5-034C-9141-067075B117D8}" srcOrd="0" destOrd="0" presId="urn:microsoft.com/office/officeart/2005/8/layout/hProcess9"/>
    <dgm:cxn modelId="{B69AFAD5-23F7-B44E-A4A1-C34E99AE3C79}" type="presOf" srcId="{BAD13A25-6A2D-CE4D-BBDF-9DF322328A0B}" destId="{6D04906C-8FA3-044F-A9CA-DE594BFC6B62}" srcOrd="0" destOrd="0" presId="urn:microsoft.com/office/officeart/2005/8/layout/hProcess9"/>
    <dgm:cxn modelId="{1C4E8595-3419-3042-968A-A71FC2FBAEFD}" type="presOf" srcId="{16DDB171-5BFA-EB42-9166-37F5D48635B2}" destId="{45CD59F2-8ABB-5247-A051-AB4167B88F7D}"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34C4307F-CF00-D240-89BD-AEACE63BFEF0}" type="presParOf" srcId="{6D04906C-8FA3-044F-A9CA-DE594BFC6B62}" destId="{2E8A1CBE-0266-EA4C-B578-7F204E55EDE3}" srcOrd="0" destOrd="0" presId="urn:microsoft.com/office/officeart/2005/8/layout/hProcess9"/>
    <dgm:cxn modelId="{12BF49AA-930D-CF4D-A9F6-E69C890E6E3D}" type="presParOf" srcId="{6D04906C-8FA3-044F-A9CA-DE594BFC6B62}" destId="{F640416A-2778-4645-B00B-7C0C68CF0417}" srcOrd="1" destOrd="0" presId="urn:microsoft.com/office/officeart/2005/8/layout/hProcess9"/>
    <dgm:cxn modelId="{BB52101B-79E6-E143-9171-D73047881712}" type="presParOf" srcId="{F640416A-2778-4645-B00B-7C0C68CF0417}" destId="{45CD59F2-8ABB-5247-A051-AB4167B88F7D}" srcOrd="0" destOrd="0" presId="urn:microsoft.com/office/officeart/2005/8/layout/hProcess9"/>
    <dgm:cxn modelId="{FA5017A8-4920-F343-AECC-0EDFF06CBD34}" type="presParOf" srcId="{F640416A-2778-4645-B00B-7C0C68CF0417}" destId="{BED00208-39D8-1A4E-9C2D-2D05B79860D1}" srcOrd="1" destOrd="0" presId="urn:microsoft.com/office/officeart/2005/8/layout/hProcess9"/>
    <dgm:cxn modelId="{9E7FAE83-D37B-9E41-8882-08F462C14D37}" type="presParOf" srcId="{F640416A-2778-4645-B00B-7C0C68CF0417}" destId="{DD25A9C6-73C5-034C-9141-067075B117D8}" srcOrd="2" destOrd="0" presId="urn:microsoft.com/office/officeart/2005/8/layout/hProcess9"/>
    <dgm:cxn modelId="{CAC2B5BB-0030-0F46-BBC6-9D78B9E9D42C}" type="presParOf" srcId="{F640416A-2778-4645-B00B-7C0C68CF0417}" destId="{EFC0612A-059E-1648-A19F-CB6A9F29A6D5}" srcOrd="3" destOrd="0" presId="urn:microsoft.com/office/officeart/2005/8/layout/hProcess9"/>
    <dgm:cxn modelId="{560F5F53-6E75-2645-AA23-76AF37C0CACC}"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t>
        <a:bodyPr/>
        <a:lstStyle/>
        <a:p>
          <a:endParaRPr lang="en-US"/>
        </a:p>
      </dgm:t>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62DAF780-C55C-AB42-9E2B-0141DB93B539}" srcId="{BAD13A25-6A2D-CE4D-BBDF-9DF322328A0B}" destId="{840EF2FF-9D50-4647-9914-74D089286C46}" srcOrd="2" destOrd="0" parTransId="{0240F16D-AEDD-684F-B65F-104E4E03944E}" sibTransId="{8E6ED7E8-D563-BA4D-BE1B-F6FEDA493E2A}"/>
    <dgm:cxn modelId="{8B304811-D0A4-8243-8AB2-8EFE035D9B1C}" type="presOf" srcId="{16DDB171-5BFA-EB42-9166-37F5D48635B2}" destId="{45CD59F2-8ABB-5247-A051-AB4167B88F7D}" srcOrd="0" destOrd="0" presId="urn:microsoft.com/office/officeart/2005/8/layout/hProcess9"/>
    <dgm:cxn modelId="{96D8ECD8-ACD7-8A44-B134-00AF41A0D307}" type="presOf" srcId="{8C044235-ED0A-8542-BFA3-BBFC322E5065}" destId="{DD25A9C6-73C5-034C-9141-067075B117D8}"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77A4B926-0BB7-7D48-A96A-63CCD0A3353C}" type="presOf" srcId="{BAD13A25-6A2D-CE4D-BBDF-9DF322328A0B}" destId="{6D04906C-8FA3-044F-A9CA-DE594BFC6B62}" srcOrd="0" destOrd="0" presId="urn:microsoft.com/office/officeart/2005/8/layout/hProcess9"/>
    <dgm:cxn modelId="{BDACCE8A-92E9-394C-A24A-04D4B946B9B8}" type="presOf" srcId="{840EF2FF-9D50-4647-9914-74D089286C46}" destId="{84E372B1-C2D4-044D-8D9B-03BAA0D0E7CB}" srcOrd="0" destOrd="0" presId="urn:microsoft.com/office/officeart/2005/8/layout/hProcess9"/>
    <dgm:cxn modelId="{E3B28A1D-0402-8645-8DA1-99D72024F6F4}" type="presParOf" srcId="{6D04906C-8FA3-044F-A9CA-DE594BFC6B62}" destId="{2E8A1CBE-0266-EA4C-B578-7F204E55EDE3}" srcOrd="0" destOrd="0" presId="urn:microsoft.com/office/officeart/2005/8/layout/hProcess9"/>
    <dgm:cxn modelId="{59B91434-0B4E-FE4D-9EB6-1BC04A278CB5}" type="presParOf" srcId="{6D04906C-8FA3-044F-A9CA-DE594BFC6B62}" destId="{F640416A-2778-4645-B00B-7C0C68CF0417}" srcOrd="1" destOrd="0" presId="urn:microsoft.com/office/officeart/2005/8/layout/hProcess9"/>
    <dgm:cxn modelId="{8C501E87-2356-544B-A496-50C55C4BBBA7}" type="presParOf" srcId="{F640416A-2778-4645-B00B-7C0C68CF0417}" destId="{45CD59F2-8ABB-5247-A051-AB4167B88F7D}" srcOrd="0" destOrd="0" presId="urn:microsoft.com/office/officeart/2005/8/layout/hProcess9"/>
    <dgm:cxn modelId="{CC60BC05-9035-9C44-9B4D-0A25CE90560E}" type="presParOf" srcId="{F640416A-2778-4645-B00B-7C0C68CF0417}" destId="{BED00208-39D8-1A4E-9C2D-2D05B79860D1}" srcOrd="1" destOrd="0" presId="urn:microsoft.com/office/officeart/2005/8/layout/hProcess9"/>
    <dgm:cxn modelId="{20F2CB34-5890-AA4C-AD19-C820EC2DFE12}" type="presParOf" srcId="{F640416A-2778-4645-B00B-7C0C68CF0417}" destId="{DD25A9C6-73C5-034C-9141-067075B117D8}" srcOrd="2" destOrd="0" presId="urn:microsoft.com/office/officeart/2005/8/layout/hProcess9"/>
    <dgm:cxn modelId="{061DEF40-8397-2945-8E26-4302EC031656}" type="presParOf" srcId="{F640416A-2778-4645-B00B-7C0C68CF0417}" destId="{EFC0612A-059E-1648-A19F-CB6A9F29A6D5}" srcOrd="3" destOrd="0" presId="urn:microsoft.com/office/officeart/2005/8/layout/hProcess9"/>
    <dgm:cxn modelId="{90AC0CE1-7F6A-864F-B7FE-4D7369BF1224}"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a:solidFill>
          <a:srgbClr val="FF0000"/>
        </a:solidFill>
      </dgm:spPr>
      <dgm:t>
        <a:bodyPr/>
        <a:lstStyle/>
        <a:p>
          <a:r>
            <a:rPr lang="en-US" dirty="0" smtClean="0">
              <a:latin typeface="Courier New" panose="02070309020205020404" pitchFamily="49" charset="0"/>
              <a:cs typeface="Courier New" panose="02070309020205020404" pitchFamily="49" charset="0"/>
            </a:rPr>
            <a:t>kitchen destroy</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3CA48109-FA20-5549-B15A-377BADE89DAB}">
      <dgm:prSet phldrT="[Text]">
        <dgm:style>
          <a:lnRef idx="3">
            <a:schemeClr val="lt1"/>
          </a:lnRef>
          <a:fillRef idx="1">
            <a:schemeClr val="dk1"/>
          </a:fillRef>
          <a:effectRef idx="1">
            <a:schemeClr val="dk1"/>
          </a:effectRef>
          <a:fontRef idx="minor">
            <a:schemeClr val="lt1"/>
          </a:fontRef>
        </dgm:style>
      </dgm:prSet>
      <dgm:spPr>
        <a:solidFill>
          <a:srgbClr val="FF0000"/>
        </a:solidFill>
      </dgm:spPr>
      <dgm:t>
        <a:bodyPr/>
        <a:lstStyle/>
        <a:p>
          <a:r>
            <a:rPr lang="en-US" dirty="0" smtClean="0">
              <a:latin typeface="Courier New" panose="02070309020205020404" pitchFamily="49" charset="0"/>
              <a:cs typeface="Courier New" panose="02070309020205020404" pitchFamily="49" charset="0"/>
            </a:rPr>
            <a:t>kitchen destroy</a:t>
          </a:r>
          <a:endParaRPr lang="en-US" dirty="0">
            <a:latin typeface="Courier New" panose="02070309020205020404" pitchFamily="49" charset="0"/>
            <a:cs typeface="Courier New" panose="02070309020205020404" pitchFamily="49" charset="0"/>
          </a:endParaRPr>
        </a:p>
      </dgm:t>
    </dgm:pt>
    <dgm:pt modelId="{C1219510-CC27-EB47-9FE8-3EEC7F9FF617}" type="parTrans" cxnId="{9A8AD613-B87B-F749-A27A-C3B4F65DD6DC}">
      <dgm:prSet/>
      <dgm:spPr/>
      <dgm:t>
        <a:bodyPr/>
        <a:lstStyle/>
        <a:p>
          <a:endParaRPr lang="en-US"/>
        </a:p>
      </dgm:t>
    </dgm:pt>
    <dgm:pt modelId="{B2C09679-8501-3F41-B005-C07E164C1412}" type="sibTrans" cxnId="{9A8AD613-B87B-F749-A27A-C3B4F65DD6DC}">
      <dgm:prSet/>
      <dgm:spPr/>
      <dgm:t>
        <a:bodyPr/>
        <a:lstStyle/>
        <a:p>
          <a:endParaRPr lang="en-US"/>
        </a:p>
      </dgm:t>
    </dgm:pt>
    <dgm:pt modelId="{A6255F46-E33C-0D48-AC58-D7B360BDCDA3}">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1AA1851F-5BCC-AA45-901E-7D573E7A8398}" type="parTrans" cxnId="{514F1FB5-04ED-0847-A669-C6966B55EAA0}">
      <dgm:prSet/>
      <dgm:spPr/>
      <dgm:t>
        <a:bodyPr/>
        <a:lstStyle/>
        <a:p>
          <a:endParaRPr lang="en-US"/>
        </a:p>
      </dgm:t>
    </dgm:pt>
    <dgm:pt modelId="{55C08551-3926-7043-8953-EE006AE10C20}" type="sibTrans" cxnId="{514F1FB5-04ED-0847-A669-C6966B55EAA0}">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5">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C9EA1690-CD96-B84C-B458-F944C9D4D943}" type="pres">
      <dgm:prSet presAssocID="{A6255F46-E33C-0D48-AC58-D7B360BDCDA3}" presName="textNode" presStyleLbl="node1" presStyleIdx="1" presStyleCnt="5">
        <dgm:presLayoutVars>
          <dgm:bulletEnabled val="1"/>
        </dgm:presLayoutVars>
      </dgm:prSet>
      <dgm:spPr/>
      <dgm:t>
        <a:bodyPr/>
        <a:lstStyle/>
        <a:p>
          <a:endParaRPr lang="en-US"/>
        </a:p>
      </dgm:t>
    </dgm:pt>
    <dgm:pt modelId="{E8222F88-CA9D-BA4F-9DBC-893D45FFE387}" type="pres">
      <dgm:prSet presAssocID="{55C08551-3926-7043-8953-EE006AE10C20}" presName="sibTrans" presStyleCnt="0"/>
      <dgm:spPr/>
    </dgm:pt>
    <dgm:pt modelId="{DD25A9C6-73C5-034C-9141-067075B117D8}" type="pres">
      <dgm:prSet presAssocID="{8C044235-ED0A-8542-BFA3-BBFC322E5065}" presName="textNode" presStyleLbl="node1" presStyleIdx="2" presStyleCnt="5">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3" presStyleCnt="5">
        <dgm:presLayoutVars>
          <dgm:bulletEnabled val="1"/>
        </dgm:presLayoutVars>
      </dgm:prSet>
      <dgm:spPr/>
      <dgm:t>
        <a:bodyPr/>
        <a:lstStyle/>
        <a:p>
          <a:endParaRPr lang="en-US"/>
        </a:p>
      </dgm:t>
    </dgm:pt>
    <dgm:pt modelId="{955F78DF-2E40-6842-AC82-A9685FF6538B}" type="pres">
      <dgm:prSet presAssocID="{8E6ED7E8-D563-BA4D-BE1B-F6FEDA493E2A}" presName="sibTrans" presStyleCnt="0"/>
      <dgm:spPr/>
    </dgm:pt>
    <dgm:pt modelId="{A8E927B3-6773-FD4B-9A48-2F817CC9A0C3}" type="pres">
      <dgm:prSet presAssocID="{3CA48109-FA20-5549-B15A-377BADE89DAB}" presName="textNode" presStyleLbl="node1" presStyleIdx="4" presStyleCnt="5">
        <dgm:presLayoutVars>
          <dgm:bulletEnabled val="1"/>
        </dgm:presLayoutVars>
      </dgm:prSet>
      <dgm:spPr/>
      <dgm:t>
        <a:bodyPr/>
        <a:lstStyle/>
        <a:p>
          <a:endParaRPr lang="en-US"/>
        </a:p>
      </dgm:t>
    </dgm:pt>
  </dgm:ptLst>
  <dgm:cxnLst>
    <dgm:cxn modelId="{6C63FB37-5643-E148-A4BE-71A763A27610}" type="presOf" srcId="{8C044235-ED0A-8542-BFA3-BBFC322E5065}" destId="{DD25A9C6-73C5-034C-9141-067075B117D8}" srcOrd="0" destOrd="0" presId="urn:microsoft.com/office/officeart/2005/8/layout/hProcess9"/>
    <dgm:cxn modelId="{0D49351D-7470-B34A-8C56-D40F9CE2DFAA}" type="presOf" srcId="{A6255F46-E33C-0D48-AC58-D7B360BDCDA3}" destId="{C9EA1690-CD96-B84C-B458-F944C9D4D943}" srcOrd="0" destOrd="0" presId="urn:microsoft.com/office/officeart/2005/8/layout/hProcess9"/>
    <dgm:cxn modelId="{D1D51430-F086-6742-BFAB-FD97E40D4E2B}" type="presOf" srcId="{3CA48109-FA20-5549-B15A-377BADE89DAB}" destId="{A8E927B3-6773-FD4B-9A48-2F817CC9A0C3}" srcOrd="0" destOrd="0" presId="urn:microsoft.com/office/officeart/2005/8/layout/hProcess9"/>
    <dgm:cxn modelId="{2768306A-A9EA-2D4C-9B71-AD60EAA8B6D4}" type="presOf" srcId="{BAD13A25-6A2D-CE4D-BBDF-9DF322328A0B}" destId="{6D04906C-8FA3-044F-A9CA-DE594BFC6B62}" srcOrd="0" destOrd="0" presId="urn:microsoft.com/office/officeart/2005/8/layout/hProcess9"/>
    <dgm:cxn modelId="{62DAF780-C55C-AB42-9E2B-0141DB93B539}" srcId="{BAD13A25-6A2D-CE4D-BBDF-9DF322328A0B}" destId="{840EF2FF-9D50-4647-9914-74D089286C46}" srcOrd="3" destOrd="0" parTransId="{0240F16D-AEDD-684F-B65F-104E4E03944E}" sibTransId="{8E6ED7E8-D563-BA4D-BE1B-F6FEDA493E2A}"/>
    <dgm:cxn modelId="{9A8AD613-B87B-F749-A27A-C3B4F65DD6DC}" srcId="{BAD13A25-6A2D-CE4D-BBDF-9DF322328A0B}" destId="{3CA48109-FA20-5549-B15A-377BADE89DAB}" srcOrd="4" destOrd="0" parTransId="{C1219510-CC27-EB47-9FE8-3EEC7F9FF617}" sibTransId="{B2C09679-8501-3F41-B005-C07E164C1412}"/>
    <dgm:cxn modelId="{038CE4FB-1C51-3043-A865-73036CD17DAF}" srcId="{BAD13A25-6A2D-CE4D-BBDF-9DF322328A0B}" destId="{8C044235-ED0A-8542-BFA3-BBFC322E5065}" srcOrd="2" destOrd="0" parTransId="{4F95847F-34CA-4D44-84E2-1B087FAFD286}" sibTransId="{05A2D59C-2686-254F-AC9F-77B373CFFA0D}"/>
    <dgm:cxn modelId="{BC1E9717-2731-CD40-96F5-479401AFBE3F}" type="presOf" srcId="{840EF2FF-9D50-4647-9914-74D089286C46}" destId="{84E372B1-C2D4-044D-8D9B-03BAA0D0E7CB}" srcOrd="0" destOrd="0" presId="urn:microsoft.com/office/officeart/2005/8/layout/hProcess9"/>
    <dgm:cxn modelId="{514F1FB5-04ED-0847-A669-C6966B55EAA0}" srcId="{BAD13A25-6A2D-CE4D-BBDF-9DF322328A0B}" destId="{A6255F46-E33C-0D48-AC58-D7B360BDCDA3}" srcOrd="1" destOrd="0" parTransId="{1AA1851F-5BCC-AA45-901E-7D573E7A8398}" sibTransId="{55C08551-3926-7043-8953-EE006AE10C20}"/>
    <dgm:cxn modelId="{1D170C1D-EBF2-3742-A87B-BFD6824EAFAC}" srcId="{BAD13A25-6A2D-CE4D-BBDF-9DF322328A0B}" destId="{16DDB171-5BFA-EB42-9166-37F5D48635B2}" srcOrd="0" destOrd="0" parTransId="{BB918EFD-4426-9746-A7D0-2989A59FD731}" sibTransId="{633E97DD-A17D-A849-A386-20EFF63D7360}"/>
    <dgm:cxn modelId="{1B8DB96F-5483-BD4A-8270-02AB63ED8F92}" type="presOf" srcId="{16DDB171-5BFA-EB42-9166-37F5D48635B2}" destId="{45CD59F2-8ABB-5247-A051-AB4167B88F7D}" srcOrd="0" destOrd="0" presId="urn:microsoft.com/office/officeart/2005/8/layout/hProcess9"/>
    <dgm:cxn modelId="{97107FF8-60D4-984A-A9E7-1C64EEC4BFDD}" type="presParOf" srcId="{6D04906C-8FA3-044F-A9CA-DE594BFC6B62}" destId="{2E8A1CBE-0266-EA4C-B578-7F204E55EDE3}" srcOrd="0" destOrd="0" presId="urn:microsoft.com/office/officeart/2005/8/layout/hProcess9"/>
    <dgm:cxn modelId="{62B496C9-EE18-3241-BF37-0C5B80B5CC9E}" type="presParOf" srcId="{6D04906C-8FA3-044F-A9CA-DE594BFC6B62}" destId="{F640416A-2778-4645-B00B-7C0C68CF0417}" srcOrd="1" destOrd="0" presId="urn:microsoft.com/office/officeart/2005/8/layout/hProcess9"/>
    <dgm:cxn modelId="{907B6530-B76B-5944-A5E4-DDDD961ED430}" type="presParOf" srcId="{F640416A-2778-4645-B00B-7C0C68CF0417}" destId="{45CD59F2-8ABB-5247-A051-AB4167B88F7D}" srcOrd="0" destOrd="0" presId="urn:microsoft.com/office/officeart/2005/8/layout/hProcess9"/>
    <dgm:cxn modelId="{8ECF5758-EA83-2848-8EBB-58A8FF89E816}" type="presParOf" srcId="{F640416A-2778-4645-B00B-7C0C68CF0417}" destId="{BED00208-39D8-1A4E-9C2D-2D05B79860D1}" srcOrd="1" destOrd="0" presId="urn:microsoft.com/office/officeart/2005/8/layout/hProcess9"/>
    <dgm:cxn modelId="{3CDB9C04-F817-5340-B2DC-61FD25C74DA2}" type="presParOf" srcId="{F640416A-2778-4645-B00B-7C0C68CF0417}" destId="{C9EA1690-CD96-B84C-B458-F944C9D4D943}" srcOrd="2" destOrd="0" presId="urn:microsoft.com/office/officeart/2005/8/layout/hProcess9"/>
    <dgm:cxn modelId="{D37525B6-B671-7241-BD10-25D24860A60B}" type="presParOf" srcId="{F640416A-2778-4645-B00B-7C0C68CF0417}" destId="{E8222F88-CA9D-BA4F-9DBC-893D45FFE387}" srcOrd="3" destOrd="0" presId="urn:microsoft.com/office/officeart/2005/8/layout/hProcess9"/>
    <dgm:cxn modelId="{16C9002E-F122-ED42-A616-CF0C0E617E9F}" type="presParOf" srcId="{F640416A-2778-4645-B00B-7C0C68CF0417}" destId="{DD25A9C6-73C5-034C-9141-067075B117D8}" srcOrd="4" destOrd="0" presId="urn:microsoft.com/office/officeart/2005/8/layout/hProcess9"/>
    <dgm:cxn modelId="{F268AEF8-428C-1D47-B118-C93597D3E3C8}" type="presParOf" srcId="{F640416A-2778-4645-B00B-7C0C68CF0417}" destId="{EFC0612A-059E-1648-A19F-CB6A9F29A6D5}" srcOrd="5" destOrd="0" presId="urn:microsoft.com/office/officeart/2005/8/layout/hProcess9"/>
    <dgm:cxn modelId="{5A65FC70-9B30-304B-B504-731677DD7F90}" type="presParOf" srcId="{F640416A-2778-4645-B00B-7C0C68CF0417}" destId="{84E372B1-C2D4-044D-8D9B-03BAA0D0E7CB}" srcOrd="6" destOrd="0" presId="urn:microsoft.com/office/officeart/2005/8/layout/hProcess9"/>
    <dgm:cxn modelId="{09A4233B-69D8-724F-8539-744E536E6FE9}" type="presParOf" srcId="{F640416A-2778-4645-B00B-7C0C68CF0417}" destId="{955F78DF-2E40-6842-AC82-A9685FF6538B}" srcOrd="7" destOrd="0" presId="urn:microsoft.com/office/officeart/2005/8/layout/hProcess9"/>
    <dgm:cxn modelId="{CC842B84-DF36-FB4F-ABFF-20B5671040E9}" type="presParOf" srcId="{F640416A-2778-4645-B00B-7C0C68CF0417}" destId="{A8E927B3-6773-FD4B-9A48-2F817CC9A0C3}" srcOrd="8"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69" y="796521"/>
          <a:ext cx="1872319" cy="1062029"/>
        </a:xfrm>
        <a:prstGeom prst="roundRect">
          <a:avLst/>
        </a:prstGeom>
        <a:solidFill>
          <a:srgbClr val="FF0000"/>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destroy</a:t>
          </a:r>
          <a:endParaRPr lang="en-US" sz="2500" kern="1200" dirty="0">
            <a:latin typeface="Courier New" panose="02070309020205020404" pitchFamily="49" charset="0"/>
            <a:cs typeface="Courier New" panose="02070309020205020404" pitchFamily="49" charset="0"/>
          </a:endParaRPr>
        </a:p>
      </dsp:txBody>
      <dsp:txXfrm>
        <a:off x="52113" y="848365"/>
        <a:ext cx="1768631" cy="958341"/>
      </dsp:txXfrm>
    </dsp:sp>
    <dsp:sp modelId="{C9EA1690-CD96-B84C-B458-F944C9D4D943}">
      <dsp:nvSpPr>
        <dsp:cNvPr id="0" name=""/>
        <dsp:cNvSpPr/>
      </dsp:nvSpPr>
      <dsp:spPr>
        <a:xfrm>
          <a:off x="1986062" y="796521"/>
          <a:ext cx="187231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create</a:t>
          </a:r>
          <a:endParaRPr lang="en-US" sz="2500" kern="1200" dirty="0">
            <a:latin typeface="Courier New" panose="02070309020205020404" pitchFamily="49" charset="0"/>
            <a:cs typeface="Courier New" panose="02070309020205020404" pitchFamily="49" charset="0"/>
          </a:endParaRPr>
        </a:p>
      </dsp:txBody>
      <dsp:txXfrm>
        <a:off x="2037906" y="848365"/>
        <a:ext cx="1768631" cy="958341"/>
      </dsp:txXfrm>
    </dsp:sp>
    <dsp:sp modelId="{DD25A9C6-73C5-034C-9141-067075B117D8}">
      <dsp:nvSpPr>
        <dsp:cNvPr id="0" name=""/>
        <dsp:cNvSpPr/>
      </dsp:nvSpPr>
      <dsp:spPr>
        <a:xfrm>
          <a:off x="3971855" y="796521"/>
          <a:ext cx="187231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converge</a:t>
          </a:r>
          <a:endParaRPr lang="en-US" sz="2500" kern="1200" dirty="0">
            <a:latin typeface="Courier New" panose="02070309020205020404" pitchFamily="49" charset="0"/>
            <a:cs typeface="Courier New" panose="02070309020205020404" pitchFamily="49" charset="0"/>
          </a:endParaRPr>
        </a:p>
      </dsp:txBody>
      <dsp:txXfrm>
        <a:off x="4023699" y="848365"/>
        <a:ext cx="1768631" cy="958341"/>
      </dsp:txXfrm>
    </dsp:sp>
    <dsp:sp modelId="{84E372B1-C2D4-044D-8D9B-03BAA0D0E7CB}">
      <dsp:nvSpPr>
        <dsp:cNvPr id="0" name=""/>
        <dsp:cNvSpPr/>
      </dsp:nvSpPr>
      <dsp:spPr>
        <a:xfrm>
          <a:off x="5957649" y="796521"/>
          <a:ext cx="187231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a:t>
          </a:r>
          <a:r>
            <a:rPr lang="en-US" sz="2500" kern="1200" dirty="0" smtClean="0"/>
            <a:t>  </a:t>
          </a:r>
          <a:r>
            <a:rPr lang="en-US" sz="2500" kern="1200" dirty="0" smtClean="0">
              <a:latin typeface="Courier New" panose="02070309020205020404" pitchFamily="49" charset="0"/>
              <a:cs typeface="Courier New" panose="02070309020205020404" pitchFamily="49" charset="0"/>
            </a:rPr>
            <a:t>verify</a:t>
          </a:r>
          <a:endParaRPr lang="en-US" sz="2500" kern="1200" dirty="0">
            <a:latin typeface="Courier New" panose="02070309020205020404" pitchFamily="49" charset="0"/>
            <a:cs typeface="Courier New" panose="02070309020205020404" pitchFamily="49" charset="0"/>
          </a:endParaRPr>
        </a:p>
      </dsp:txBody>
      <dsp:txXfrm>
        <a:off x="6009493" y="848365"/>
        <a:ext cx="1768631" cy="958341"/>
      </dsp:txXfrm>
    </dsp:sp>
    <dsp:sp modelId="{A8E927B3-6773-FD4B-9A48-2F817CC9A0C3}">
      <dsp:nvSpPr>
        <dsp:cNvPr id="0" name=""/>
        <dsp:cNvSpPr/>
      </dsp:nvSpPr>
      <dsp:spPr>
        <a:xfrm>
          <a:off x="7943442" y="796521"/>
          <a:ext cx="1872319" cy="1062029"/>
        </a:xfrm>
        <a:prstGeom prst="roundRect">
          <a:avLst/>
        </a:prstGeom>
        <a:solidFill>
          <a:srgbClr val="FF0000"/>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destroy</a:t>
          </a:r>
          <a:endParaRPr lang="en-US" sz="2500" kern="1200" dirty="0">
            <a:latin typeface="Courier New" panose="02070309020205020404" pitchFamily="49" charset="0"/>
            <a:cs typeface="Courier New" panose="02070309020205020404" pitchFamily="49" charset="0"/>
          </a:endParaRPr>
        </a:p>
      </dsp:txBody>
      <dsp:txXfrm>
        <a:off x="7995286" y="848365"/>
        <a:ext cx="1768631" cy="958341"/>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4.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5.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2015-10-06</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3.png>
</file>

<file path=ppt/media/image14.png>
</file>

<file path=ppt/media/image15.gif>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2015-10-06</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Kitchen is a command-line application that enables us to manage the testing lifecycle.</a:t>
            </a:r>
          </a:p>
          <a:p>
            <a:endParaRPr lang="en-US" dirty="0" smtClean="0"/>
          </a:p>
          <a:p>
            <a:r>
              <a:rPr lang="en-US" dirty="0" smtClean="0"/>
              <a:t>Similar to other tools within the ChefDK, we can ask for help to see the available commands.</a:t>
            </a:r>
          </a:p>
          <a:p>
            <a:endParaRPr lang="en-US" dirty="0" smtClean="0"/>
          </a:p>
          <a:p>
            <a:r>
              <a:rPr lang="en-US" dirty="0" smtClean="0"/>
              <a:t>The `</a:t>
            </a:r>
            <a:r>
              <a:rPr lang="en-US" dirty="0" err="1" smtClean="0"/>
              <a:t>init</a:t>
            </a:r>
            <a:r>
              <a:rPr lang="en-US" dirty="0" smtClean="0"/>
              <a:t>` command, by its name, seems like a good place to get started.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633098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`kitchen help </a:t>
            </a:r>
            <a:r>
              <a:rPr lang="en-US" dirty="0" err="1" smtClean="0"/>
              <a:t>init</a:t>
            </a:r>
            <a:r>
              <a:rPr lang="en-US" dirty="0" smtClean="0"/>
              <a:t>` tells us that it will add Test Kitchen support to an existing project. It creates a .</a:t>
            </a:r>
            <a:r>
              <a:rPr lang="en-US" dirty="0" err="1" smtClean="0"/>
              <a:t>kitchen.yml</a:t>
            </a:r>
            <a:r>
              <a:rPr lang="en-US" dirty="0" smtClean="0"/>
              <a:t> file within the project's root directory.</a:t>
            </a:r>
          </a:p>
          <a:p>
            <a:endParaRPr lang="en-US" dirty="0" smtClean="0"/>
          </a:p>
          <a:p>
            <a:r>
              <a:rPr lang="en-US" dirty="0" smtClean="0"/>
              <a:t>There are a number of flags and other options but let's see if the cookbooks we created even needs us to initialize test kitchen.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431528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Using `tree` to look at the workstation cookbook, showing all hidden files and ignoring all </a:t>
            </a:r>
            <a:r>
              <a:rPr lang="en-US" dirty="0" err="1" smtClean="0"/>
              <a:t>git</a:t>
            </a:r>
            <a:r>
              <a:rPr lang="en-US" dirty="0" smtClean="0"/>
              <a:t> files, it looks like our cookbook already has a </a:t>
            </a:r>
            <a:r>
              <a:rPr lang="de-DE" dirty="0" smtClean="0"/>
              <a:t>.kitchen.yml</a:t>
            </a:r>
            <a:r>
              <a:rPr lang="en-US" dirty="0" smtClean="0"/>
              <a:t>.</a:t>
            </a:r>
          </a:p>
          <a:p>
            <a:endParaRPr lang="en-US" dirty="0" smtClean="0"/>
          </a:p>
          <a:p>
            <a:r>
              <a:rPr lang="en-US" dirty="0" smtClean="0"/>
              <a:t>It was actually created alongside the other files when we ran the `chef generate cookbook` command when we originally created this cookbook.</a:t>
            </a:r>
          </a:p>
          <a:p>
            <a:endParaRPr lang="en-US" dirty="0" smtClean="0"/>
          </a:p>
          <a:p>
            <a:r>
              <a:rPr lang="en-US" dirty="0" smtClean="0"/>
              <a:t>Let's take a look at the contents of this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165039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t>
            </a:r>
            <a:r>
              <a:rPr lang="en-US" dirty="0" err="1" smtClean="0"/>
              <a:t>kitchen.yml</a:t>
            </a:r>
            <a:r>
              <a:rPr lang="en-US" dirty="0" smtClean="0"/>
              <a:t> file defines a number of configuration entries that the kitchen command uses during execution.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798167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don't need to run `kitchen </a:t>
            </a:r>
            <a:r>
              <a:rPr lang="en-US" dirty="0" err="1" smtClean="0"/>
              <a:t>init</a:t>
            </a:r>
            <a:r>
              <a:rPr lang="en-US" dirty="0" smtClean="0"/>
              <a:t>` because we already have a default kitchen file. We may still need to update it to accomplish our objectives so lets learn more about the various fields in the configuration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718740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key is driver, which has a single key-value pair that specifies the name of the driver Kitchen will use when executed. </a:t>
            </a:r>
          </a:p>
          <a:p>
            <a:endParaRPr lang="en-US" dirty="0" smtClean="0"/>
          </a:p>
          <a:p>
            <a:r>
              <a:rPr lang="en-US" dirty="0" smtClean="0"/>
              <a:t>The driver is responsible for creating the instance that we will use to test our cookbook. There are lots of different drivers available--two very popular ones are the </a:t>
            </a:r>
            <a:r>
              <a:rPr lang="en-US" dirty="0" err="1" smtClean="0"/>
              <a:t>docker</a:t>
            </a:r>
            <a:r>
              <a:rPr lang="en-US" dirty="0" smtClean="0"/>
              <a:t> and vagrant driver.</a:t>
            </a:r>
          </a:p>
          <a:p>
            <a:endParaRPr lang="en-US" dirty="0" smtClean="0"/>
          </a:p>
          <a:p>
            <a:r>
              <a:rPr lang="en-US" dirty="0" smtClean="0"/>
              <a:t>Instructor Note: Testing</a:t>
            </a:r>
            <a:r>
              <a:rPr lang="en-US" baseline="0" dirty="0" smtClean="0"/>
              <a:t> on this remote workstation requires that we use </a:t>
            </a:r>
            <a:r>
              <a:rPr lang="en-US" baseline="0" dirty="0" err="1" smtClean="0"/>
              <a:t>Docker</a:t>
            </a:r>
            <a:r>
              <a:rPr lang="en-US" baseline="0" dirty="0" smtClean="0"/>
              <a:t> because Vagrant does not work within a virtual environment. Vagrant is the standard choice when working on your local workstation.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39031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 key is </a:t>
            </a:r>
            <a:r>
              <a:rPr lang="en-US" dirty="0" err="1" smtClean="0"/>
              <a:t>provisioner</a:t>
            </a:r>
            <a:r>
              <a:rPr lang="en-US" dirty="0" smtClean="0"/>
              <a:t>, which also has a single key-value pair which is the name of the </a:t>
            </a:r>
            <a:r>
              <a:rPr lang="en-US" dirty="0" err="1" smtClean="0"/>
              <a:t>provisioner</a:t>
            </a:r>
            <a:r>
              <a:rPr lang="en-US" dirty="0" smtClean="0"/>
              <a:t> Kitchen will use when executed. This </a:t>
            </a:r>
            <a:r>
              <a:rPr lang="en-US" dirty="0" err="1" smtClean="0"/>
              <a:t>provisioner</a:t>
            </a:r>
            <a:r>
              <a:rPr lang="en-US" dirty="0" smtClean="0"/>
              <a:t> is responsible for how it applies code to the instance that the driver created. Here the default value is </a:t>
            </a:r>
            <a:r>
              <a:rPr lang="en-US" dirty="0" err="1" smtClean="0"/>
              <a:t>chef_zero</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0644475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third key is platforms, which contains a list of all the platforms that Kitchen will test against when executed. This should be a list of all the platforms that you want your cookbook to support.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719893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fourth key is suites, which contains a list of all the test suites that Kitchen will test against when executed. Each suite usually defines a unique combination of run lists that exercise all the recipes within a cookbook.</a:t>
            </a:r>
          </a:p>
          <a:p>
            <a:endParaRPr lang="en-US" dirty="0" smtClean="0"/>
          </a:p>
          <a:p>
            <a:r>
              <a:rPr lang="en-US" dirty="0" smtClean="0"/>
              <a:t>In this example, this suite is named 'default'.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343345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default suite will execute the run list containing: The workstation cookbook's default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154396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use the Test Kitchen tool to execute your configured code, write and execute tests, and use </a:t>
            </a:r>
            <a:r>
              <a:rPr lang="en-US" sz="1200" kern="1200" dirty="0" err="1" smtClean="0">
                <a:solidFill>
                  <a:schemeClr val="tx1"/>
                </a:solidFill>
                <a:effectLst/>
                <a:latin typeface="Arial" panose="020B0604020202020204" pitchFamily="34" charset="0"/>
                <a:ea typeface="+mn-ea"/>
                <a:cs typeface="Arial" panose="020B0604020202020204" pitchFamily="34" charset="0"/>
              </a:rPr>
              <a:t>Serverspec</a:t>
            </a:r>
            <a:r>
              <a:rPr lang="en-US" sz="1200" kern="1200" dirty="0" smtClean="0">
                <a:solidFill>
                  <a:schemeClr val="tx1"/>
                </a:solidFill>
                <a:effectLst/>
                <a:latin typeface="Arial" panose="020B0604020202020204" pitchFamily="34" charset="0"/>
                <a:ea typeface="+mn-ea"/>
                <a:cs typeface="Arial" panose="020B0604020202020204" pitchFamily="34" charset="0"/>
              </a:rPr>
              <a:t> to test your servers' actual state.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564107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It is important to recognize that within the .</a:t>
            </a:r>
            <a:r>
              <a:rPr lang="en-US" dirty="0" err="1" smtClean="0"/>
              <a:t>kitchen.yml</a:t>
            </a:r>
            <a:r>
              <a:rPr lang="en-US" dirty="0" smtClean="0"/>
              <a:t> file we defined two fields that create a test matrix;</a:t>
            </a:r>
            <a:r>
              <a:rPr lang="en-US" baseline="0" dirty="0" smtClean="0"/>
              <a:t> T</a:t>
            </a:r>
            <a:r>
              <a:rPr lang="en-US" dirty="0" smtClean="0"/>
              <a:t>he number of platforms we want to support multiplied by the number of test suites that we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0163219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visualize this test matrix by running the command `kitchen list`. </a:t>
            </a:r>
          </a:p>
          <a:p>
            <a:endParaRPr lang="en-US" dirty="0" smtClean="0"/>
          </a:p>
          <a:p>
            <a:r>
              <a:rPr lang="en-US" dirty="0" smtClean="0"/>
              <a:t>In the output you can see that an instance is created in the list for every suite and every platform. In our current file we have one suite, named 'default', and two platforms. First the </a:t>
            </a:r>
            <a:r>
              <a:rPr lang="en-US" dirty="0" err="1" smtClean="0"/>
              <a:t>ubuntu</a:t>
            </a:r>
            <a:r>
              <a:rPr lang="en-US" dirty="0" smtClean="0"/>
              <a:t> 12.04</a:t>
            </a:r>
            <a:r>
              <a:rPr lang="en-US" baseline="0" dirty="0" smtClean="0"/>
              <a:t> </a:t>
            </a:r>
            <a:r>
              <a:rPr lang="en-US" dirty="0" smtClean="0"/>
              <a:t>platform.</a:t>
            </a:r>
          </a:p>
          <a:p>
            <a:endParaRPr lang="en-US" dirty="0" smtClean="0"/>
          </a:p>
          <a:p>
            <a:r>
              <a:rPr lang="en-US" dirty="0" smtClean="0"/>
              <a:t>Instructor Note: This</a:t>
            </a:r>
            <a:r>
              <a:rPr lang="en-US" baseline="0" dirty="0" smtClean="0"/>
              <a:t> command will fail if ran on the workstations because the vagrant driver is still defined on the remote workstation. This is an example.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5536689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the second centos 6.5 platform.</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 This</a:t>
            </a:r>
            <a:r>
              <a:rPr lang="en-US" baseline="0" dirty="0" smtClean="0"/>
              <a:t> command will fail if ran on the workstations because the vagrant driver is still defined on the remote workstation. This is an example.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1247761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Remembering our objective,</a:t>
            </a:r>
            <a:r>
              <a:rPr lang="en-US" baseline="0" dirty="0" smtClean="0"/>
              <a:t> w</a:t>
            </a:r>
            <a:r>
              <a:rPr lang="en-US" dirty="0" smtClean="0"/>
              <a:t>e want to update our .</a:t>
            </a:r>
            <a:r>
              <a:rPr lang="en-US" dirty="0" err="1" smtClean="0"/>
              <a:t>kitchen.yml</a:t>
            </a:r>
            <a:r>
              <a:rPr lang="en-US" dirty="0" smtClean="0"/>
              <a:t> file to use the Docker driver and we want to test against a single platform named centos 6.7.</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053077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change into our workstation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745206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Docker is a driver. So replace the existing vagrant driver, in your .</a:t>
            </a:r>
            <a:r>
              <a:rPr lang="en-US" dirty="0" err="1" smtClean="0"/>
              <a:t>kitchen.yml</a:t>
            </a:r>
            <a:r>
              <a:rPr lang="en-US" dirty="0" smtClean="0"/>
              <a:t>, with the </a:t>
            </a:r>
            <a:r>
              <a:rPr lang="en-US" dirty="0" err="1" smtClean="0"/>
              <a:t>Docker</a:t>
            </a:r>
            <a:r>
              <a:rPr lang="en-US" dirty="0" smtClean="0"/>
              <a:t> driver.</a:t>
            </a:r>
          </a:p>
          <a:p>
            <a:endParaRPr lang="en-US" dirty="0" smtClean="0"/>
          </a:p>
          <a:p>
            <a:r>
              <a:rPr lang="en-US" dirty="0" smtClean="0"/>
              <a:t>Instructor</a:t>
            </a:r>
            <a:r>
              <a:rPr lang="en-US" baseline="0" dirty="0" smtClean="0"/>
              <a:t> Note: The reason we are using the </a:t>
            </a:r>
            <a:r>
              <a:rPr lang="en-US" baseline="0" dirty="0" err="1" smtClean="0"/>
              <a:t>Docker</a:t>
            </a:r>
            <a:r>
              <a:rPr lang="en-US" baseline="0" dirty="0" smtClean="0"/>
              <a:t> driver is that it is possible to run this on cloud platforms and perform virtualization within the already existing virtualization.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6916571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We also want to update our platforms to list only centos-6.7.</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67242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 the `kitchen list` command to display our test matrix. You should see a single instance.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3809787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defined the test matrix that we want to support,</a:t>
            </a:r>
            <a:r>
              <a:rPr lang="en-US" baseline="0" dirty="0" smtClean="0"/>
              <a:t> i</a:t>
            </a:r>
            <a:r>
              <a:rPr lang="en-US" dirty="0" smtClean="0"/>
              <a:t>t is time to understand how to use Test Kitchen to create an instance, converge a run list of recipes on that instance, verify that the instance is in the desired state, and then destroy the instance.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102506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kitchen command is `kitchen create`.</a:t>
            </a:r>
          </a:p>
          <a:p>
            <a:endParaRPr lang="en-US" dirty="0" smtClean="0"/>
          </a:p>
          <a:p>
            <a:r>
              <a:rPr lang="en-US" dirty="0" smtClean="0"/>
              <a:t>To create an instance means to turn on virtual or cloud instances for the platforms specified in the kitchen configuration.</a:t>
            </a:r>
          </a:p>
          <a:p>
            <a:endParaRPr lang="en-US" dirty="0" smtClean="0"/>
          </a:p>
          <a:p>
            <a:r>
              <a:rPr lang="en-US" dirty="0" smtClean="0"/>
              <a:t>In our case, this command would use the Docker driver to create a </a:t>
            </a:r>
            <a:r>
              <a:rPr lang="en-US" dirty="0" err="1" smtClean="0"/>
              <a:t>docker</a:t>
            </a:r>
            <a:r>
              <a:rPr lang="en-US" dirty="0" smtClean="0"/>
              <a:t> image based on centos-6.7.</a:t>
            </a:r>
          </a:p>
          <a:p>
            <a:endParaRPr lang="en-US" dirty="0" smtClean="0"/>
          </a:p>
          <a:p>
            <a:r>
              <a:rPr lang="en-US" dirty="0" smtClean="0"/>
              <a:t>Instructor Note: The command does allow you to create specific instances by name or all instances that match a provided criteria.</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246444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Will</a:t>
            </a:r>
            <a:r>
              <a:rPr lang="en-US" baseline="0" dirty="0" smtClean="0"/>
              <a:t> the recipes that we created work on another system similar to this one? Will they work in production?</a:t>
            </a:r>
          </a:p>
          <a:p>
            <a:endParaRPr lang="en-US" baseline="0" dirty="0" smtClean="0"/>
          </a:p>
          <a:p>
            <a:r>
              <a:rPr lang="en-US" baseline="0" dirty="0" smtClean="0"/>
              <a:t>When we develop our automation we need to start thinking about verifying it. Because it is all too common a story of automation failing when it reaches production because it was never validated against anything other than "my machine".</a:t>
            </a:r>
          </a:p>
          <a:p>
            <a:endParaRPr lang="en-US" dirty="0" smtClean="0"/>
          </a:p>
          <a:p>
            <a:r>
              <a:rPr lang="en-US" dirty="0" smtClean="0"/>
              <a:t>So how could we solve a problem like this?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6857822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Creating an image gives us a instance to test our cookbooks but it still would leave us with the work of installing chef and applying the cookbook defined in our .</a:t>
            </a:r>
            <a:r>
              <a:rPr lang="en-US" dirty="0" err="1" smtClean="0"/>
              <a:t>kitchen.yml</a:t>
            </a:r>
            <a:r>
              <a:rPr lang="en-US" dirty="0" smtClean="0"/>
              <a:t> run list.</a:t>
            </a:r>
          </a:p>
          <a:p>
            <a:endParaRPr lang="en-US" dirty="0" smtClean="0"/>
          </a:p>
          <a:p>
            <a:r>
              <a:rPr lang="en-US" dirty="0" smtClean="0"/>
              <a:t>So let's</a:t>
            </a:r>
            <a:r>
              <a:rPr lang="en-US" baseline="0" dirty="0" smtClean="0"/>
              <a:t> </a:t>
            </a:r>
            <a:r>
              <a:rPr lang="en-US" dirty="0" smtClean="0"/>
              <a:t>introduce you to the second kitchen command: `kitchen converge`.</a:t>
            </a:r>
          </a:p>
          <a:p>
            <a:endParaRPr lang="en-US" dirty="0" smtClean="0"/>
          </a:p>
          <a:p>
            <a:r>
              <a:rPr lang="en-US" dirty="0" smtClean="0"/>
              <a:t>Converging an instance will create the instance if it has not already been created. Then it will install chef and apply that cookbook to that instance.</a:t>
            </a:r>
          </a:p>
          <a:p>
            <a:endParaRPr lang="en-US" dirty="0" smtClean="0"/>
          </a:p>
          <a:p>
            <a:r>
              <a:rPr lang="en-US" dirty="0" smtClean="0"/>
              <a:t>In our case, this command would take our image and install chef and apply the workstation cookbook's default recipe.</a:t>
            </a:r>
          </a:p>
          <a:p>
            <a:endParaRPr lang="en-US" dirty="0" smtClean="0"/>
          </a:p>
          <a:p>
            <a:r>
              <a:rPr lang="en-US" dirty="0" smtClean="0"/>
              <a:t>Instructor Note: It also, like the `kitchen create` commands, defaults to all instances when executed without any parameters. And is capable of accepting parameters to converge a specific instance or all instances that match the provided criteria.</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3459502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Be sure you are at ~/cookbooks/workstation</a:t>
            </a:r>
            <a:r>
              <a:rPr lang="en-US" baseline="0" dirty="0" smtClean="0"/>
              <a:t> and then </a:t>
            </a:r>
            <a:r>
              <a:rPr lang="en-US" dirty="0" smtClean="0"/>
              <a:t>run `kitchen converge` to verify that the workstation cookbook is able to converge the default recipe against the platform centos</a:t>
            </a:r>
            <a:r>
              <a:rPr lang="en-US" baseline="0" dirty="0" smtClean="0"/>
              <a:t> 6.7.</a:t>
            </a: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r>
              <a:rPr lang="en-US" dirty="0" smtClean="0"/>
              <a:t>The workstation cookbook should successfully apply the default recipe. If an error occurs, lets stop and troubleshoot the issues.</a:t>
            </a:r>
          </a:p>
          <a:p>
            <a:endParaRPr lang="en-US" dirty="0" smtClean="0"/>
          </a:p>
          <a:p>
            <a:r>
              <a:rPr lang="en-US" dirty="0" smtClean="0"/>
              <a:t>Instructor Note: It can take about</a:t>
            </a:r>
            <a:r>
              <a:rPr lang="en-US" baseline="0" dirty="0" smtClean="0"/>
              <a:t> four </a:t>
            </a:r>
            <a:r>
              <a:rPr lang="en-US" dirty="0" smtClean="0"/>
              <a:t>minutes for this task to complete</a:t>
            </a:r>
            <a:r>
              <a:rPr lang="en-US" baseline="0" dirty="0" smtClean="0"/>
              <a:t> on the system. During this time you could demo Test Kitchen on your local workstation using Vagrant and Virtual Box.</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935336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 the same thing again for the apache cookbook. Update the .</a:t>
            </a:r>
            <a:r>
              <a:rPr lang="en-US" dirty="0" err="1" smtClean="0"/>
              <a:t>kitchen.yml</a:t>
            </a:r>
            <a:r>
              <a:rPr lang="en-US" dirty="0" smtClean="0"/>
              <a:t> file so that it converges the apache cookbook's default recipe on the centos-6.7 platform with the </a:t>
            </a:r>
            <a:r>
              <a:rPr lang="en-US" dirty="0" err="1" smtClean="0"/>
              <a:t>docker</a:t>
            </a:r>
            <a:r>
              <a:rPr lang="en-US" dirty="0" smtClean="0"/>
              <a:t> driver. </a:t>
            </a:r>
          </a:p>
          <a:p>
            <a:endParaRPr lang="en-US" dirty="0" smtClean="0"/>
          </a:p>
          <a:p>
            <a:r>
              <a:rPr lang="en-US" dirty="0" smtClean="0"/>
              <a:t>Instructor Note: Allow 8</a:t>
            </a:r>
            <a:r>
              <a:rPr lang="en-US" baseline="0" dirty="0" smtClean="0"/>
              <a:t> minutes to complete this exercise.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9964027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Like you did before, update the .</a:t>
            </a:r>
            <a:r>
              <a:rPr lang="en-US" dirty="0" err="1" smtClean="0"/>
              <a:t>kitchen.yml</a:t>
            </a:r>
            <a:r>
              <a:rPr lang="en-US" dirty="0" smtClean="0"/>
              <a:t> file to use the </a:t>
            </a:r>
            <a:r>
              <a:rPr lang="en-US" dirty="0" err="1" smtClean="0"/>
              <a:t>docker</a:t>
            </a:r>
            <a:r>
              <a:rPr lang="en-US" dirty="0" smtClean="0"/>
              <a:t> driver and the centos-6.7 platform.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9611029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a:t>
            </a:r>
            <a:r>
              <a:rPr lang="en-US" baseline="0" dirty="0" smtClean="0"/>
              <a:t>hange </a:t>
            </a:r>
            <a:r>
              <a:rPr lang="en-US" dirty="0" smtClean="0"/>
              <a:t>into the apache cookbook folder.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8440991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Execute `kitchen converge` to validate that our apache cookbook's default recipe is able to converge on the </a:t>
            </a:r>
            <a:r>
              <a:rPr lang="en-US" sz="1200" dirty="0" smtClean="0"/>
              <a:t>centos-6.7</a:t>
            </a:r>
            <a:r>
              <a:rPr lang="en-US" sz="1200" baseline="0" dirty="0" smtClean="0"/>
              <a:t> </a:t>
            </a:r>
            <a:r>
              <a:rPr lang="en-US" dirty="0" smtClean="0"/>
              <a:t>instance.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1537381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what does this test when kitchen converges a recipe?</a:t>
            </a:r>
          </a:p>
          <a:p>
            <a:endParaRPr lang="en-US" dirty="0" smtClean="0"/>
          </a:p>
          <a:p>
            <a:r>
              <a:rPr lang="en-US" dirty="0" smtClean="0"/>
              <a:t>What does it NOT test when kitchen converges a recipe?</a:t>
            </a:r>
          </a:p>
          <a:p>
            <a:endParaRPr lang="en-US" dirty="0" smtClean="0"/>
          </a:p>
          <a:p>
            <a:r>
              <a:rPr lang="en-US" dirty="0" smtClean="0"/>
              <a:t>Instructor Note: Converging the recipe is able to validate that our recipe is defined without error. However, converging a particular recipe does not validate that the intended goal of the recipe has been successfully executed.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253095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is left to validate to ensure that the cookbook successfully applied the policy defined in the recipe?</a:t>
            </a:r>
          </a:p>
          <a:p>
            <a:endParaRPr lang="en-US" dirty="0" smtClean="0"/>
          </a:p>
          <a:p>
            <a:r>
              <a:rPr lang="en-US" dirty="0" smtClean="0"/>
              <a:t>Instructor Note: Converging the instance ensured that the recipe was able to install a package, write out a file, and start and enable a service. But what it was unable to check to see if the system was configured correctly -- is our instance serving up our custom home page.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844664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is no automation that automatically understands the intention defined in the recipes we create. To do that we will define our own automated test.</a:t>
            </a:r>
          </a:p>
          <a:p>
            <a:endParaRPr lang="en-US" dirty="0" smtClean="0"/>
          </a:p>
          <a:p>
            <a:r>
              <a:rPr lang="en-US" dirty="0" smtClean="0"/>
              <a:t>Lets explore testing by adding a simple test to validate that the tree package is installed after converging the workstation cookbook's default recipe. We'll do this together in a few minutes.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874631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third kitchen command is `kitchen verify`.</a:t>
            </a:r>
          </a:p>
          <a:p>
            <a:endParaRPr lang="en-US" dirty="0" smtClean="0"/>
          </a:p>
          <a:p>
            <a:r>
              <a:rPr lang="en-US" dirty="0" smtClean="0"/>
              <a:t>To verify an instance means to:</a:t>
            </a:r>
          </a:p>
          <a:p>
            <a:endParaRPr lang="en-US" dirty="0" smtClean="0"/>
          </a:p>
          <a:p>
            <a:pPr marL="171450" indent="-171450">
              <a:buFont typeface="Arial" panose="020B0604020202020204" pitchFamily="34" charset="0"/>
              <a:buChar char="•"/>
            </a:pPr>
            <a:r>
              <a:rPr lang="en-US" dirty="0" smtClean="0"/>
              <a:t>Create a virtual or cloud instances, if needed</a:t>
            </a:r>
          </a:p>
          <a:p>
            <a:pPr marL="171450" indent="-171450">
              <a:buFont typeface="Arial" panose="020B0604020202020204" pitchFamily="34" charset="0"/>
              <a:buChar char="•"/>
            </a:pPr>
            <a:r>
              <a:rPr lang="en-US" dirty="0" smtClean="0"/>
              <a:t>Converge the instance, if needed</a:t>
            </a:r>
          </a:p>
          <a:p>
            <a:pPr marL="171450" indent="-171450">
              <a:buFont typeface="Arial" panose="020B0604020202020204" pitchFamily="34" charset="0"/>
              <a:buChar char="•"/>
            </a:pPr>
            <a:r>
              <a:rPr lang="en-US" dirty="0" smtClean="0"/>
              <a:t>And then execute a collection of defined tests against the instance</a:t>
            </a:r>
          </a:p>
          <a:p>
            <a:endParaRPr lang="en-US" dirty="0" smtClean="0"/>
          </a:p>
          <a:p>
            <a:r>
              <a:rPr lang="en-US" dirty="0" smtClean="0"/>
              <a:t>In our case, our instance has already been created and converged so when we run `kitchen verify` it will execute the tests that we will later define.</a:t>
            </a:r>
          </a:p>
          <a:p>
            <a:endParaRPr lang="en-US" dirty="0" smtClean="0"/>
          </a:p>
          <a:p>
            <a:r>
              <a:rPr lang="en-US" dirty="0" smtClean="0"/>
              <a:t>Instructor Note:</a:t>
            </a:r>
            <a:r>
              <a:rPr lang="en-US" baseline="0" dirty="0" smtClean="0"/>
              <a:t> It works as the other commands do with regard to parameters and targeting instances.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113217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Write down or type out as many of the steps you can think of required to test one of the cookbooks.</a:t>
            </a:r>
          </a:p>
          <a:p>
            <a:endParaRPr lang="en-US" dirty="0" smtClean="0"/>
          </a:p>
          <a:p>
            <a:r>
              <a:rPr lang="en-US" dirty="0" smtClean="0"/>
              <a:t>When you are ready turn to another person and</a:t>
            </a:r>
            <a:r>
              <a:rPr lang="en-US" baseline="0" dirty="0" smtClean="0"/>
              <a:t> </a:t>
            </a:r>
            <a:r>
              <a:rPr lang="en-US" dirty="0" smtClean="0"/>
              <a:t>compare your lists. Create a complete list with all the steps that you have identified.</a:t>
            </a:r>
            <a:r>
              <a:rPr lang="en-US" baseline="0" dirty="0" smtClean="0"/>
              <a:t> Then as a group we will discuss all the steps necessary to test a cookbook.</a:t>
            </a:r>
          </a:p>
          <a:p>
            <a:endParaRPr lang="en-US" baseline="0" dirty="0" smtClean="0"/>
          </a:p>
          <a:p>
            <a:r>
              <a:rPr lang="en-US" baseline="0" dirty="0" smtClean="0"/>
              <a:t>Instructor Note: This exercise is useful in helping the learners visualize the each step of testing process and how Test Kitchen maps to each of </a:t>
            </a:r>
            <a:r>
              <a:rPr lang="en-US" baseline="0" smtClean="0"/>
              <a:t>those steps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737441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fourth kitchen command is `kitchen destroy`.</a:t>
            </a:r>
          </a:p>
          <a:p>
            <a:endParaRPr lang="en-US" dirty="0" smtClean="0"/>
          </a:p>
          <a:p>
            <a:r>
              <a:rPr lang="en-US" dirty="0" smtClean="0"/>
              <a:t>Destroy is available at all stages and essentially cleans up the instance.</a:t>
            </a:r>
          </a:p>
          <a:p>
            <a:endParaRPr lang="en-US" dirty="0" smtClean="0"/>
          </a:p>
          <a:p>
            <a:r>
              <a:rPr lang="en-US" dirty="0" smtClean="0"/>
              <a:t>Instructor Note:  It works as all the other commands do with regard to parameters and targeting instances.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0854906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 single command that encapsulates the entire workflow - that is `kitchen test`.</a:t>
            </a:r>
          </a:p>
          <a:p>
            <a:endParaRPr lang="en-US" dirty="0" smtClean="0"/>
          </a:p>
          <a:p>
            <a:r>
              <a:rPr lang="en-US" dirty="0" smtClean="0"/>
              <a:t>Kitchen test ensures that if the instance was in any state - created, converged, or verified - that it is immediately destroyed. This ensures a clean instance to perform all of the steps: create; converge; and verify. `kitchen test` completes the entire execution by destroying the instance at the end.</a:t>
            </a:r>
          </a:p>
          <a:p>
            <a:endParaRPr lang="en-US" dirty="0" smtClean="0"/>
          </a:p>
          <a:p>
            <a:r>
              <a:rPr lang="en-US" dirty="0" smtClean="0"/>
              <a:t>Traditionally this all encompassing workflow is useful to ensure that we have a clean state when we start and we do not leave a mess behind us.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252200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`kitchen verify` and `kitchen test` are the two kitchen commands that we can use to execute a body of tests against our instances. Now it is time to define those tests with </a:t>
            </a:r>
            <a:r>
              <a:rPr lang="en-US" dirty="0" err="1" smtClean="0"/>
              <a:t>ServerSpec</a:t>
            </a:r>
            <a:r>
              <a:rPr lang="en-US" dirty="0" smtClean="0"/>
              <a:t>.</a:t>
            </a:r>
          </a:p>
          <a:p>
            <a:endParaRPr lang="en-US" dirty="0" smtClean="0"/>
          </a:p>
          <a:p>
            <a:r>
              <a:rPr lang="en-US" dirty="0" err="1" smtClean="0"/>
              <a:t>ServerSpec</a:t>
            </a:r>
            <a:r>
              <a:rPr lang="en-US" dirty="0" smtClean="0"/>
              <a:t> is one of many possible test frameworks that Test Kitchen supports. It is a popular choice for those doing Chef cookbook development because </a:t>
            </a:r>
            <a:r>
              <a:rPr lang="en-US" dirty="0" err="1" smtClean="0"/>
              <a:t>ServerSpec</a:t>
            </a:r>
            <a:r>
              <a:rPr lang="en-US" dirty="0" smtClean="0"/>
              <a:t> is built on a Ruby testing framework named </a:t>
            </a:r>
            <a:r>
              <a:rPr lang="en-US" dirty="0" err="1" smtClean="0"/>
              <a:t>RSpec</a:t>
            </a:r>
            <a:r>
              <a:rPr lang="en-US" dirty="0" smtClean="0"/>
              <a:t>.</a:t>
            </a:r>
          </a:p>
          <a:p>
            <a:endParaRPr lang="en-US" dirty="0" smtClean="0"/>
          </a:p>
          <a:p>
            <a:r>
              <a:rPr lang="en-US" dirty="0" err="1" smtClean="0"/>
              <a:t>RSpec</a:t>
            </a:r>
            <a:r>
              <a:rPr lang="en-US" dirty="0" smtClean="0"/>
              <a:t> is similar to Chef - as it is a Domain Specific Language, or DSL, layered on top of Ruby. Where Chef gives us a DSL to describe the policy of our system, </a:t>
            </a:r>
            <a:r>
              <a:rPr lang="en-US" dirty="0" err="1" smtClean="0"/>
              <a:t>RSpec</a:t>
            </a:r>
            <a:r>
              <a:rPr lang="en-US" dirty="0" smtClean="0"/>
              <a:t> allows us to describe the expectations of tests that we define. </a:t>
            </a:r>
            <a:r>
              <a:rPr lang="en-US" dirty="0" err="1" smtClean="0"/>
              <a:t>ServerSpec</a:t>
            </a:r>
            <a:r>
              <a:rPr lang="en-US" dirty="0" smtClean="0"/>
              <a:t> adds a number of helpers to </a:t>
            </a:r>
            <a:r>
              <a:rPr lang="en-US" dirty="0" err="1" smtClean="0"/>
              <a:t>RSpec</a:t>
            </a:r>
            <a:r>
              <a:rPr lang="en-US" dirty="0" smtClean="0"/>
              <a:t> to make it easy to test the state of a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239018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an isolated </a:t>
            </a:r>
            <a:r>
              <a:rPr lang="en-US" dirty="0" err="1" smtClean="0"/>
              <a:t>ServerSpec</a:t>
            </a:r>
            <a:r>
              <a:rPr lang="en-US" dirty="0" smtClean="0"/>
              <a:t> expectation that states: We expect the package named 'tree' to be installed.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018220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our test to work with Test Kitchen there are a number of conventions that we need to adhere to have our test code load correctly.</a:t>
            </a:r>
          </a:p>
          <a:p>
            <a:endParaRPr lang="en-US" dirty="0" smtClean="0"/>
          </a:p>
          <a:p>
            <a:r>
              <a:rPr lang="en-US" dirty="0" smtClean="0"/>
              <a:t>First, we need to create a test file, often referred to as a spec file at the following path. The structure of the path is a convention defined by Test Kitchen and will automatically be loaded when we run `kitchen verify`. Fortunately</a:t>
            </a:r>
            <a:r>
              <a:rPr lang="en-US" baseline="0" dirty="0" smtClean="0"/>
              <a:t> for us the test file has already been created when we used 'chef' to generate the workstation cookbook.</a:t>
            </a:r>
            <a:endParaRPr lang="en-US" dirty="0" smtClean="0"/>
          </a:p>
          <a:p>
            <a:endParaRPr lang="en-US" dirty="0" smtClean="0"/>
          </a:p>
          <a:p>
            <a:r>
              <a:rPr lang="en-US" dirty="0" smtClean="0"/>
              <a:t>Within the spec</a:t>
            </a:r>
            <a:r>
              <a:rPr lang="en-US" baseline="0" dirty="0" smtClean="0"/>
              <a:t> file</a:t>
            </a:r>
            <a:r>
              <a:rPr lang="en-US" dirty="0" smtClean="0"/>
              <a:t> we need to first require a helper file. The helper is were we keep common helper methods and library requires in one location.</a:t>
            </a:r>
            <a:r>
              <a:rPr lang="en-US" baseline="0" dirty="0" smtClean="0"/>
              <a:t> This is likely already present within the generated test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1723167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Second, we define a describe method. </a:t>
            </a:r>
            <a:r>
              <a:rPr lang="en-US" dirty="0" err="1" smtClean="0"/>
              <a:t>RSpec</a:t>
            </a:r>
            <a:r>
              <a:rPr lang="en-US" dirty="0" smtClean="0"/>
              <a:t>, which </a:t>
            </a:r>
            <a:r>
              <a:rPr lang="en-US" dirty="0" err="1" smtClean="0"/>
              <a:t>ServerSpec</a:t>
            </a:r>
            <a:r>
              <a:rPr lang="en-US" dirty="0" smtClean="0"/>
              <a:t> is built on uses an </a:t>
            </a:r>
            <a:r>
              <a:rPr lang="en-US" dirty="0" err="1" smtClean="0"/>
              <a:t>english</a:t>
            </a:r>
            <a:r>
              <a:rPr lang="en-US" dirty="0" smtClean="0"/>
              <a:t>-like syntax to help us describe the various scenarios and examples that we are testing.</a:t>
            </a:r>
          </a:p>
          <a:p>
            <a:endParaRPr lang="en-US" dirty="0" smtClean="0"/>
          </a:p>
          <a:p>
            <a:r>
              <a:rPr lang="en-US" dirty="0" smtClean="0"/>
              <a:t>The 'describe'</a:t>
            </a:r>
            <a:r>
              <a:rPr lang="en-US" baseline="0" dirty="0" smtClean="0"/>
              <a:t> </a:t>
            </a:r>
            <a:r>
              <a:rPr lang="en-US" dirty="0" smtClean="0"/>
              <a:t>method takes two parameters - the first is the name of fully-</a:t>
            </a:r>
            <a:r>
              <a:rPr lang="en-US" dirty="0" err="1" smtClean="0"/>
              <a:t>qualifed</a:t>
            </a:r>
            <a:r>
              <a:rPr lang="en-US" dirty="0" smtClean="0"/>
              <a:t> recipe to execute (</a:t>
            </a:r>
            <a:r>
              <a:rPr lang="en-US" dirty="0" err="1" smtClean="0"/>
              <a:t>cookbook_name</a:t>
            </a:r>
            <a:r>
              <a:rPr lang="en-US" baseline="0" dirty="0" smtClean="0"/>
              <a:t>::</a:t>
            </a:r>
            <a:r>
              <a:rPr lang="en-US" dirty="0" err="1" smtClean="0"/>
              <a:t>recipe_name</a:t>
            </a:r>
            <a:r>
              <a:rPr lang="en-US" dirty="0" smtClean="0"/>
              <a:t>).</a:t>
            </a:r>
          </a:p>
          <a:p>
            <a:endParaRPr lang="en-US" dirty="0" smtClean="0"/>
          </a:p>
          <a:p>
            <a:r>
              <a:rPr lang="en-US" dirty="0" smtClean="0"/>
              <a:t>The second parameter is the block between the </a:t>
            </a:r>
            <a:r>
              <a:rPr lang="en-US" b="1" dirty="0" smtClean="0"/>
              <a:t>do</a:t>
            </a:r>
            <a:r>
              <a:rPr lang="en-US" dirty="0" smtClean="0"/>
              <a:t> and </a:t>
            </a:r>
            <a:r>
              <a:rPr lang="en-US" b="1" dirty="0" smtClean="0"/>
              <a:t>end</a:t>
            </a:r>
            <a:r>
              <a:rPr lang="en-US" dirty="0" smtClean="0"/>
              <a:t>. Within that block we can define more describe blocks that allow us to further refine the scenario we are testing.</a:t>
            </a:r>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6449577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that example expectation that we showed you earlier except now it is displayed here within this context. This states that when we converge the workstation cookbook's default recipe we want to assert that the tree package has been installed.</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Add this expectation</a:t>
            </a:r>
            <a:r>
              <a:rPr lang="en-US" baseline="0" dirty="0" smtClean="0"/>
              <a:t> to the specification file at the specified path.</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baseline="0" dirty="0" smtClean="0"/>
              <a:t>Instructor Note: The specification is generated with a default expectation that says to replace it with a meaningful test. The learners should delete it. It does not hurt if it is not deleted.</a:t>
            </a:r>
            <a:endParaRPr lang="en-US" sz="1200"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582453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moment to describe the reason behind this long directory path. Within our cookbook we define a test directory and within that test directory we define another directory named 'integration'. This is the basic file path that Test Kitchen expects to find the specifications that we have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913790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next part the path, 'default', corresponds to the name of the test suite that is defined in the .</a:t>
            </a:r>
            <a:r>
              <a:rPr lang="en-US" dirty="0" err="1" smtClean="0"/>
              <a:t>kitchen.yml</a:t>
            </a:r>
            <a:r>
              <a:rPr lang="en-US" dirty="0" smtClean="0"/>
              <a:t> file. In our case the name of the suite is 'default' so when test kitchen performs a `kitchen verify` for the default suite it will look within the 'default' folder for the specifications to run.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3595439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r>
            <a:r>
              <a:rPr lang="en-US" dirty="0" err="1" smtClean="0"/>
              <a:t>serverspec</a:t>
            </a:r>
            <a:r>
              <a:rPr lang="en-US" dirty="0" smtClean="0"/>
              <a:t>' is the kind of tests that we want to define. Test Kitchen supports a number of testing frameworks.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590458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Here are the steps necessary to verify one of the cookbooks that you created.</a:t>
            </a:r>
          </a:p>
          <a:p>
            <a:endParaRPr lang="en-US" baseline="0" dirty="0" smtClean="0"/>
          </a:p>
          <a:p>
            <a:pPr marL="228600" indent="-228600">
              <a:buAutoNum type="arabicPeriod"/>
            </a:pPr>
            <a:r>
              <a:rPr lang="en-US" baseline="0" dirty="0" smtClean="0"/>
              <a:t>Create a virtual machine or setup an instance that resembles your current production infrastructure</a:t>
            </a:r>
          </a:p>
          <a:p>
            <a:pPr marL="228600" indent="-228600">
              <a:buAutoNum type="arabicPeriod"/>
            </a:pPr>
            <a:r>
              <a:rPr lang="en-US" baseline="0" dirty="0" smtClean="0"/>
              <a:t>Install the necessary Chef tools</a:t>
            </a:r>
          </a:p>
          <a:p>
            <a:pPr marL="228600" indent="-228600">
              <a:buAutoNum type="arabicPeriod"/>
            </a:pPr>
            <a:r>
              <a:rPr lang="en-US" baseline="0" dirty="0" smtClean="0"/>
              <a:t>Copy the cookbooks to this new instance</a:t>
            </a:r>
          </a:p>
          <a:p>
            <a:pPr marL="228600" indent="-228600">
              <a:buAutoNum type="arabicPeriod"/>
            </a:pPr>
            <a:r>
              <a:rPr lang="en-US" baseline="0" dirty="0" smtClean="0"/>
              <a:t>Apply the cookbooks to the instance</a:t>
            </a:r>
          </a:p>
          <a:p>
            <a:pPr marL="228600" indent="-228600">
              <a:buAutoNum type="arabicPeriod"/>
            </a:pPr>
            <a:r>
              <a:rPr lang="en-US" baseline="0" dirty="0" smtClean="0"/>
              <a:t>Verify that the instance is the desired state by executing various commands</a:t>
            </a:r>
          </a:p>
          <a:p>
            <a:pPr marL="228600" indent="-228600">
              <a:buAutoNum type="arabicPeriod"/>
            </a:pPr>
            <a:r>
              <a:rPr lang="en-US" baseline="0" dirty="0" smtClean="0"/>
              <a:t>Clean up that instance by destroying it or rolling it back to a previous snapshot</a:t>
            </a:r>
          </a:p>
          <a:p>
            <a:endParaRPr lang="en-US" baseline="0" dirty="0" smtClean="0"/>
          </a:p>
          <a:p>
            <a:r>
              <a:rPr lang="en-US" baseline="0" dirty="0" smtClean="0"/>
              <a:t>Instructor Note: The class participant should be able to create a list of similar steps. The names and the detail may vary based on their experience or expertise. Instead of presenting this slide you may find it more engaging to invite the learners to share the list of steps that they created and create a list that represents the voice of the group. If you do, you may find it useful to hide this slide.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737441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final part of the path is the specification file. This is a ruby file. The naming convention for this file is the recipe name with the appended suffix of _</a:t>
            </a:r>
            <a:r>
              <a:rPr lang="en-US" dirty="0" err="1" smtClean="0"/>
              <a:t>spec.rb</a:t>
            </a:r>
            <a:r>
              <a:rPr lang="en-US" dirty="0" smtClean="0"/>
              <a:t>. All specification files must end with _</a:t>
            </a:r>
            <a:r>
              <a:rPr lang="en-US" dirty="0" err="1" smtClean="0"/>
              <a:t>spec.rb</a:t>
            </a:r>
            <a:r>
              <a:rPr lang="en-US" dirty="0" smtClean="0"/>
              <a:t>.</a:t>
            </a:r>
          </a:p>
          <a:p>
            <a:endParaRPr lang="en-US" dirty="0" smtClean="0"/>
          </a:p>
          <a:p>
            <a:r>
              <a:rPr lang="en-US" dirty="0" smtClean="0"/>
              <a:t>Instructor</a:t>
            </a:r>
            <a:r>
              <a:rPr lang="en-US" baseline="0" dirty="0" smtClean="0"/>
              <a:t> Note: Without the '_</a:t>
            </a:r>
            <a:r>
              <a:rPr lang="en-US" baseline="0" dirty="0" err="1" smtClean="0"/>
              <a:t>spec.rb</a:t>
            </a:r>
            <a:r>
              <a:rPr lang="en-US" baseline="0" dirty="0" smtClean="0"/>
              <a:t>' extension </a:t>
            </a:r>
            <a:r>
              <a:rPr lang="en-US" baseline="0" dirty="0" err="1" smtClean="0"/>
              <a:t>RSpec</a:t>
            </a:r>
            <a:r>
              <a:rPr lang="en-US" baseline="0" dirty="0" smtClean="0"/>
              <a:t> will simply ignore that file.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8541771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Change </a:t>
            </a:r>
            <a:r>
              <a:rPr lang="en-US" dirty="0" smtClean="0"/>
              <a:t>into the workstation cookbook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489780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first test created, lets verify that the package named 'tree' is installed when we apply the workstation cookbooks default recipe using the `kitchen verify` command to execute our test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77025163"/>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first test completed. It is time to commit the changes to source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87424339"/>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explored the basic structure of writing tests to validate our cookbook.</a:t>
            </a:r>
          </a:p>
          <a:p>
            <a:endParaRPr lang="en-US" dirty="0" smtClean="0"/>
          </a:p>
          <a:p>
            <a:r>
              <a:rPr lang="en-US" dirty="0" smtClean="0"/>
              <a:t>What are other resources within the recipe that we could tests?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5362512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ServerSpec</a:t>
            </a:r>
            <a:r>
              <a:rPr lang="en-US" dirty="0" smtClean="0"/>
              <a:t> provides a large number of helpers to assist us with many different resources on our system. Important to us in testing more of our workstation cookbook's default recipe is the ability to verify if a file was written, what are the permissions of that file, and what are the contents.</a:t>
            </a:r>
          </a:p>
          <a:p>
            <a:endParaRPr lang="en-US" dirty="0" smtClean="0"/>
          </a:p>
          <a:p>
            <a:r>
              <a:rPr lang="en-US" dirty="0" smtClean="0"/>
              <a:t>Let's look at a few examples...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2281091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"/etc/</a:t>
            </a:r>
            <a:r>
              <a:rPr lang="en-US" dirty="0" err="1" smtClean="0"/>
              <a:t>passwd</a:t>
            </a:r>
            <a:r>
              <a:rPr lang="en-US" dirty="0" smtClean="0"/>
              <a:t>" is a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46661887"/>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"/etc/httpd/</a:t>
            </a:r>
            <a:r>
              <a:rPr lang="en-US" dirty="0" err="1" smtClean="0"/>
              <a:t>conf</a:t>
            </a:r>
            <a:r>
              <a:rPr lang="en-US" dirty="0" smtClean="0"/>
              <a:t>/</a:t>
            </a:r>
            <a:r>
              <a:rPr lang="en-US" dirty="0" err="1" smtClean="0"/>
              <a:t>httpd.conf</a:t>
            </a:r>
            <a:r>
              <a:rPr lang="en-US" dirty="0" smtClean="0"/>
              <a:t>" has contents that match the following regular expression. Asserting that somewhere in the file we will find the following bit of text.</a:t>
            </a:r>
          </a:p>
          <a:p>
            <a:endParaRPr lang="en-US" dirty="0" smtClean="0"/>
          </a:p>
          <a:p>
            <a:r>
              <a:rPr lang="en-US" dirty="0" smtClean="0"/>
              <a:t>Instructor Note: </a:t>
            </a:r>
            <a:r>
              <a:rPr lang="en-US" dirty="0" err="1" smtClean="0"/>
              <a:t>Server</a:t>
            </a:r>
            <a:r>
              <a:rPr lang="en-US" baseline="0" dirty="0" err="1" smtClean="0"/>
              <a:t>Spec</a:t>
            </a:r>
            <a:r>
              <a:rPr lang="en-US" baseline="0" dirty="0" smtClean="0"/>
              <a:t> uses 'its' here because it is describing a characteristic of the file object. This is common for 'file' and 'command' to retrieve a value from a particular method on the </a:t>
            </a:r>
            <a:r>
              <a:rPr lang="en-US" baseline="0" dirty="0" err="1" smtClean="0"/>
              <a:t>ServerSpec</a:t>
            </a:r>
            <a:r>
              <a:rPr lang="en-US" baseline="0" dirty="0" smtClean="0"/>
              <a:t> test object that is being created.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4263875"/>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"/etc/</a:t>
            </a:r>
            <a:r>
              <a:rPr lang="en-US" dirty="0" err="1" smtClean="0"/>
              <a:t>sudoers</a:t>
            </a:r>
            <a:r>
              <a:rPr lang="en-US" dirty="0" smtClean="0"/>
              <a:t>" should be owned by the root user.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7117852"/>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a</a:t>
            </a:r>
            <a:r>
              <a:rPr lang="en-US" baseline="0" dirty="0" smtClean="0"/>
              <a:t> lab </a:t>
            </a:r>
            <a:r>
              <a:rPr lang="en-US" dirty="0" smtClean="0"/>
              <a:t>exercise, we want you to define additional tests that validate the remaining resources within our default recipe.</a:t>
            </a:r>
          </a:p>
          <a:p>
            <a:endParaRPr lang="en-US" dirty="0" smtClean="0"/>
          </a:p>
          <a:p>
            <a:r>
              <a:rPr lang="en-US" dirty="0" smtClean="0"/>
              <a:t>Add tests for the remaining package resources that are converged by the "workstation" cookbook's default recipe.</a:t>
            </a:r>
          </a:p>
          <a:p>
            <a:endParaRPr lang="en-US" dirty="0" smtClean="0"/>
          </a:p>
          <a:p>
            <a:r>
              <a:rPr lang="en-US" dirty="0" smtClean="0"/>
              <a:t>You may also add tests for the file resource to ensure the file is present, that the contents are correctly defined, that it is owned by a particular user and owned by a particular group.</a:t>
            </a:r>
          </a:p>
          <a:p>
            <a:endParaRPr lang="en-US" dirty="0" smtClean="0"/>
          </a:p>
          <a:p>
            <a:r>
              <a:rPr lang="en-US" dirty="0" smtClean="0"/>
              <a:t>Instructor Note: </a:t>
            </a:r>
            <a:r>
              <a:rPr lang="en-US" sz="1200" b="0" i="0" kern="1200" dirty="0" smtClean="0">
                <a:solidFill>
                  <a:schemeClr val="tx1"/>
                </a:solidFill>
                <a:effectLst/>
                <a:latin typeface="Arial" panose="020B0604020202020204" pitchFamily="34" charset="0"/>
                <a:ea typeface="+mn-ea"/>
                <a:cs typeface="Arial" panose="020B0604020202020204" pitchFamily="34" charset="0"/>
              </a:rPr>
              <a:t>They already tested the tree package</a:t>
            </a:r>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 b</a:t>
            </a:r>
            <a:r>
              <a:rPr lang="en-US" sz="1200" b="0" i="0" kern="1200" dirty="0" smtClean="0">
                <a:solidFill>
                  <a:schemeClr val="tx1"/>
                </a:solidFill>
                <a:effectLst/>
                <a:latin typeface="Arial" panose="020B0604020202020204" pitchFamily="34" charset="0"/>
                <a:ea typeface="+mn-ea"/>
                <a:cs typeface="Arial" panose="020B0604020202020204" pitchFamily="34" charset="0"/>
              </a:rPr>
              <a:t>ut they have not tested their editor package, the git</a:t>
            </a:r>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 package, or the file resource (MOTD). The leaner is not required to test all of the packages or a particular set of conditions with the file resource. This section is intentionally open and left to the choice of the learner. When reviewing this material with the learner the answers that follow are not the 'correct' solution; they are one solution.</a:t>
            </a:r>
          </a:p>
          <a:p>
            <a:endParaRPr lang="en-US" sz="1200" b="0" i="0" kern="1200" baseline="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Instructor Note: </a:t>
            </a:r>
            <a:r>
              <a:rPr lang="en-US" sz="1200" kern="1200" dirty="0" smtClean="0">
                <a:solidFill>
                  <a:schemeClr val="tx1"/>
                </a:solidFill>
                <a:latin typeface="Arial" panose="020B0604020202020204" pitchFamily="34" charset="0"/>
                <a:ea typeface="+mn-ea"/>
                <a:cs typeface="Arial" panose="020B0604020202020204" pitchFamily="34" charset="0"/>
              </a:rPr>
              <a:t>Allow 15 minutes to complete this exercise.</a:t>
            </a:r>
            <a:endParaRPr lang="en-US" sz="1200" b="0" i="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59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94072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can start by mandating that all cookbooks are tested.</a:t>
            </a:r>
          </a:p>
          <a:p>
            <a:endParaRPr lang="en-US" dirty="0" smtClean="0"/>
          </a:p>
          <a:p>
            <a:r>
              <a:rPr lang="en-US" dirty="0" smtClean="0"/>
              <a:t>But we need</a:t>
            </a:r>
            <a:r>
              <a:rPr lang="en-US" baseline="0" dirty="0" smtClean="0"/>
              <a:t> to consider how often we need to test a cookbook and how often changes to our cookbooks will occur.</a:t>
            </a:r>
          </a:p>
          <a:p>
            <a:endParaRPr lang="en-US" baseline="0"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t>And what would happen if the rate of </a:t>
            </a:r>
            <a:r>
              <a:rPr lang="en-US" dirty="0" smtClean="0"/>
              <a:t>rate of cookbook changes exceed the time interval it takes to verify the cookbook?</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16252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review the lab.</a:t>
            </a:r>
          </a:p>
          <a:p>
            <a:endParaRPr lang="en-US" dirty="0" smtClean="0"/>
          </a:p>
          <a:p>
            <a:r>
              <a:rPr lang="en-US" dirty="0" smtClean="0"/>
              <a:t>Here we are verifying that the package </a:t>
            </a:r>
            <a:r>
              <a:rPr lang="en-US" dirty="0" err="1" smtClean="0"/>
              <a:t>git</a:t>
            </a:r>
            <a:r>
              <a:rPr lang="en-US" dirty="0" smtClean="0"/>
              <a:t> is installed. The structure of the test is very similar to the one we demonstrated earlier. You'll likely have another test that validates the editor you specified is also installed.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07342428"/>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the file resource, we chose only to verify that the file named "/etc/</a:t>
            </a:r>
            <a:r>
              <a:rPr lang="en-US" dirty="0" err="1" smtClean="0"/>
              <a:t>motd</a:t>
            </a:r>
            <a:r>
              <a:rPr lang="en-US" dirty="0" smtClean="0"/>
              <a:t>" is owned by the root user. You may have verified that it was a file, that it belonged to a group, and that it contained content you felt important to verify.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4717908"/>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a:t>
            </a:r>
            <a:r>
              <a:rPr lang="en-US" baseline="0" dirty="0" smtClean="0"/>
              <a:t> more tests created </a:t>
            </a:r>
            <a:r>
              <a:rPr lang="en-US" dirty="0" smtClean="0"/>
              <a:t>lets verify all</a:t>
            </a:r>
            <a:r>
              <a:rPr lang="en-US" baseline="0" dirty="0" smtClean="0"/>
              <a:t> of these tests pass when we converged the </a:t>
            </a:r>
            <a:r>
              <a:rPr lang="en-US" dirty="0" smtClean="0"/>
              <a:t>workstation cookbooks default recipe.</a:t>
            </a:r>
            <a:r>
              <a:rPr lang="en-US" baseline="0" dirty="0" smtClean="0"/>
              <a:t> Use </a:t>
            </a:r>
            <a:r>
              <a:rPr lang="en-US" dirty="0" smtClean="0"/>
              <a:t>the `kitchen verify` command to execute the</a:t>
            </a:r>
            <a:r>
              <a:rPr lang="en-US" baseline="0" dirty="0" smtClean="0"/>
              <a:t> </a:t>
            </a:r>
            <a:r>
              <a:rPr lang="en-US" dirty="0" smtClean="0"/>
              <a:t>test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77025163"/>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all the tests that you defined are working then it is time to commit our changes to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82218333"/>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3752804"/>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Now lets turn our focus towards testing the apache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4892952"/>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are some things we could test to validate our web server has deployed correctly?</a:t>
            </a:r>
          </a:p>
          <a:p>
            <a:endParaRPr lang="en-US" dirty="0" smtClean="0"/>
          </a:p>
          <a:p>
            <a:r>
              <a:rPr lang="en-US" dirty="0" smtClean="0"/>
              <a:t>The apache cookbook is similar to the workstation cookbook. It has a package and file which are things that we have already tested. The new thing is the service. We could review the </a:t>
            </a:r>
            <a:r>
              <a:rPr lang="en-US" dirty="0" err="1" smtClean="0"/>
              <a:t>ServerSpec</a:t>
            </a:r>
            <a:r>
              <a:rPr lang="en-US" dirty="0" smtClean="0"/>
              <a:t> documentation to find examples on how to test the service.</a:t>
            </a:r>
          </a:p>
          <a:p>
            <a:endParaRPr lang="en-US" dirty="0" smtClean="0"/>
          </a:p>
          <a:p>
            <a:r>
              <a:rPr lang="en-US" dirty="0" smtClean="0"/>
              <a:t>But does testing the package, file and service validate that apache is hosting our static web page and returning the content to visitors of the instance?</a:t>
            </a:r>
          </a:p>
          <a:p>
            <a:endParaRPr lang="en-US" dirty="0" smtClean="0"/>
          </a:p>
          <a:p>
            <a:r>
              <a:rPr lang="en-US" dirty="0" smtClean="0"/>
              <a:t>What manual tests do we use now to validate a working web server?</a:t>
            </a:r>
          </a:p>
          <a:p>
            <a:endParaRPr lang="en-US" dirty="0" smtClean="0"/>
          </a:p>
          <a:p>
            <a:r>
              <a:rPr lang="en-US" dirty="0" smtClean="0"/>
              <a:t>After applying the recipes in the past we visited the site through a browser or verified the content through running the command 'curl localhost'.</a:t>
            </a:r>
          </a:p>
          <a:p>
            <a:r>
              <a:rPr lang="en-US" dirty="0" smtClean="0"/>
              <a:t>Is that something that we could test as well? Does </a:t>
            </a:r>
            <a:r>
              <a:rPr lang="en-US" dirty="0" err="1" smtClean="0"/>
              <a:t>ServerSpec</a:t>
            </a:r>
            <a:r>
              <a:rPr lang="en-US" dirty="0" smtClean="0"/>
              <a:t> provide the way for us to execute a command and verify the results?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68753300"/>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for this final exercise, you are going to create a test file for the apache cookbook's default recipe.</a:t>
            </a:r>
          </a:p>
          <a:p>
            <a:endParaRPr lang="en-US" dirty="0" smtClean="0"/>
          </a:p>
          <a:p>
            <a:r>
              <a:rPr lang="en-US" dirty="0" smtClean="0"/>
              <a:t>That test will validate that you have a working web server. This means I want you to add the tests that you feel are necessary that the system is installed and working correctly.</a:t>
            </a:r>
          </a:p>
          <a:p>
            <a:endParaRPr lang="en-US" dirty="0" smtClean="0"/>
          </a:p>
          <a:p>
            <a:r>
              <a:rPr lang="en-US" dirty="0" smtClean="0"/>
              <a:t>When you are done execute your tests with `kitchen verify`.</a:t>
            </a:r>
          </a:p>
          <a:p>
            <a:endParaRPr lang="en-US" dirty="0" smtClean="0"/>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15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79306153"/>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 home and then move into the apache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88710727"/>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a:t>
            </a:r>
            <a:r>
              <a:rPr lang="en-US" baseline="0" dirty="0" smtClean="0"/>
              <a:t> </a:t>
            </a:r>
            <a:r>
              <a:rPr lang="en-US" dirty="0" smtClean="0"/>
              <a:t>chose to validate that port 80 should be listening for incoming connections.</a:t>
            </a:r>
          </a:p>
          <a:p>
            <a:endParaRPr lang="en-US" dirty="0" smtClean="0"/>
          </a:p>
          <a:p>
            <a:r>
              <a:rPr lang="en-US" dirty="0" smtClean="0"/>
              <a:t>And we also validated that the standard out from the command "curl http://localhost" should match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95262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Testing tools provide automated ways to ensure that the code we write accomplishes its intended goal. It also helps us understand the intent of our code by providing executable documentation. We add new cookbook features and write tests to preserve this functionality. </a:t>
            </a:r>
          </a:p>
          <a:p>
            <a:endParaRPr lang="en-US" dirty="0" smtClean="0"/>
          </a:p>
          <a:p>
            <a:r>
              <a:rPr lang="en-US" dirty="0" smtClean="0"/>
              <a:t>This provides us,</a:t>
            </a:r>
            <a:r>
              <a:rPr lang="en-US" baseline="0" dirty="0" smtClean="0"/>
              <a:t> </a:t>
            </a:r>
            <a:r>
              <a:rPr lang="en-US" dirty="0" smtClean="0"/>
              <a:t>or anyone else on the team,</a:t>
            </a:r>
            <a:r>
              <a:rPr lang="en-US" baseline="0" dirty="0" smtClean="0"/>
              <a:t> </a:t>
            </a:r>
            <a:r>
              <a:rPr lang="en-US" dirty="0" smtClean="0"/>
              <a:t>the ability to make new changes with a less likely chance of breaking something. Whether returning to the cookbook code tomorrow or in six months.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5763594"/>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 lets commit the work.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9105350"/>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chef-client, local mode, run lists, and include_recipe.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411973"/>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Well if Chef is to replace our existing tools, it is going to need to provide a way to make testing the policies more delightful.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869683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Test Kitchen allows us to create an instance solely for testing, installs Chef, converge a run list of recipes on that instance, verify that the instance is in the desired state, and then destroy the instance.</a:t>
            </a:r>
          </a:p>
          <a:p>
            <a:endParaRPr lang="en-US" dirty="0" smtClean="0"/>
          </a:p>
          <a:p>
            <a:r>
              <a:rPr lang="en-US" dirty="0" smtClean="0"/>
              <a:t>On</a:t>
            </a:r>
            <a:r>
              <a:rPr lang="en-US" baseline="0" dirty="0" smtClean="0"/>
              <a:t> the left are the commands by the kitchen command that map to the stages of the testing lifecycle.</a:t>
            </a:r>
          </a:p>
          <a:p>
            <a:endParaRPr lang="en-US" baseline="0" dirty="0" smtClean="0"/>
          </a:p>
          <a:p>
            <a:r>
              <a:rPr lang="en-US" baseline="0" dirty="0" smtClean="0"/>
              <a:t>On the right are the configuration fields within a kitchen configuration file.</a:t>
            </a:r>
          </a:p>
          <a:p>
            <a:endParaRPr lang="en-US" baseline="0" dirty="0" smtClean="0"/>
          </a:p>
          <a:p>
            <a:r>
              <a:rPr lang="en-US" baseline="0" dirty="0" smtClean="0"/>
              <a:t>These commands the configuration will be explained in more detail.</a:t>
            </a:r>
          </a:p>
          <a:p>
            <a:endParaRPr lang="en-US" baseline="0" dirty="0" smtClean="0"/>
          </a:p>
          <a:p>
            <a:r>
              <a:rPr lang="en-US" baseline="0" dirty="0" smtClean="0"/>
              <a:t>Instructor Note: If you created a custom list of steps with your learners use that custom list and overlay the following information over top of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737441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slideMaster" Target="../slideMasters/slideMaster1.xml"/><Relationship Id="rId1" Type="http://schemas.openxmlformats.org/officeDocument/2006/relationships/themeOverride" Target="../theme/themeOverride9.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slideMaster" Target="../slideMasters/slideMaster1.xml"/><Relationship Id="rId1" Type="http://schemas.openxmlformats.org/officeDocument/2006/relationships/themeOverride" Target="../theme/themeOverride10.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639721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73470" y="955744"/>
            <a:ext cx="2063396" cy="1662181"/>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923517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340442" y="489009"/>
            <a:ext cx="2085519" cy="2056554"/>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250646"/>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271833"/>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3204717"/>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80574579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Modify File with Content Right</a:t>
            </a:r>
            <a:endParaRPr lang="en-US" dirty="0"/>
          </a:p>
        </p:txBody>
      </p:sp>
      <p:sp>
        <p:nvSpPr>
          <p:cNvPr id="16" name="Content Placeholder 3"/>
          <p:cNvSpPr>
            <a:spLocks noGrp="1"/>
          </p:cNvSpPr>
          <p:nvPr>
            <p:ph sz="quarter" idx="10" hasCustomPrompt="1"/>
          </p:nvPr>
        </p:nvSpPr>
        <p:spPr>
          <a:xfrm>
            <a:off x="1121105" y="2081090"/>
            <a:ext cx="7065287" cy="607991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6" name="Content Placeholder 5"/>
          <p:cNvSpPr>
            <a:spLocks noGrp="1"/>
          </p:cNvSpPr>
          <p:nvPr>
            <p:ph sz="quarter" idx="12"/>
          </p:nvPr>
        </p:nvSpPr>
        <p:spPr>
          <a:xfrm>
            <a:off x="8478346" y="2113748"/>
            <a:ext cx="7066455" cy="5951675"/>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3" hasCustomPrompt="1"/>
          </p:nvPr>
        </p:nvSpPr>
        <p:spPr>
          <a:xfrm>
            <a:off x="1132472" y="3490153"/>
            <a:ext cx="7045184"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Text Placeholder 13"/>
          <p:cNvSpPr>
            <a:spLocks noGrp="1"/>
          </p:cNvSpPr>
          <p:nvPr>
            <p:ph type="body" sz="quarter" idx="14" hasCustomPrompt="1"/>
          </p:nvPr>
        </p:nvSpPr>
        <p:spPr>
          <a:xfrm>
            <a:off x="1143068" y="4158828"/>
            <a:ext cx="7045184"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3847871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217988"/>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6897704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595167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0"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49912572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0" y="50112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903024" y="551454"/>
            <a:ext cx="1986958" cy="2014943"/>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3496" y="482873"/>
            <a:ext cx="2007985" cy="200798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88203" y="318789"/>
            <a:ext cx="2802272" cy="2179545"/>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5"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2.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5.xml"/><Relationship Id="rId1" Type="http://schemas.openxmlformats.org/officeDocument/2006/relationships/slideLayout" Target="../slideLayouts/slideLayout21.xml"/></Relationships>
</file>

<file path=ppt/slides/_rels/slide26.xml.rels><?xml version="1.0" encoding="UTF-8" standalone="yes"?>
<Relationships xmlns="http://schemas.openxmlformats.org/package/2006/relationships"><Relationship Id="rId3" Type="http://schemas.openxmlformats.org/officeDocument/2006/relationships/image" Target="../media/image15.gif"/><Relationship Id="rId2" Type="http://schemas.openxmlformats.org/officeDocument/2006/relationships/notesSlide" Target="../notesSlides/notesSlide26.xml"/><Relationship Id="rId1" Type="http://schemas.openxmlformats.org/officeDocument/2006/relationships/slideLayout" Target="../slideLayouts/slideLayout2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9.xml"/><Relationship Id="rId1" Type="http://schemas.openxmlformats.org/officeDocument/2006/relationships/slideLayout" Target="../slideLayouts/slideLayout19.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0.xml"/><Relationship Id="rId1" Type="http://schemas.openxmlformats.org/officeDocument/2006/relationships/slideLayout" Target="../slideLayouts/slideLayout19.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9.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9.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39.xml"/><Relationship Id="rId1" Type="http://schemas.openxmlformats.org/officeDocument/2006/relationships/slideLayout" Target="../slideLayouts/slideLayout19.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40.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40.xml"/><Relationship Id="rId1" Type="http://schemas.openxmlformats.org/officeDocument/2006/relationships/slideLayout" Target="../slideLayouts/slideLayout19.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41.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41.xml"/><Relationship Id="rId1" Type="http://schemas.openxmlformats.org/officeDocument/2006/relationships/slideLayout" Target="../slideLayouts/slideLayout19.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9.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9.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9.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9.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9.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9.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1.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1.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1.xml"/></Relationships>
</file>

<file path=ppt/slides/_rels/slide59.xml.rels><?xml version="1.0" encoding="UTF-8" standalone="yes"?>
<Relationships xmlns="http://schemas.openxmlformats.org/package/2006/relationships"><Relationship Id="rId3" Type="http://schemas.openxmlformats.org/officeDocument/2006/relationships/hyperlink" Target="http://serverspec.org/resource_types.html#package" TargetMode="External"/><Relationship Id="rId2" Type="http://schemas.openxmlformats.org/officeDocument/2006/relationships/notesSlide" Target="../notesSlides/notesSlide59.xml"/><Relationship Id="rId1" Type="http://schemas.openxmlformats.org/officeDocument/2006/relationships/slideLayout" Target="../slideLayouts/slideLayout5.xml"/><Relationship Id="rId4" Type="http://schemas.openxmlformats.org/officeDocument/2006/relationships/hyperlink" Target="http://serverspec.org/resource_types.html#file" TargetMode="Externa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1.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1.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6.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9.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9.xml"/></Relationships>
</file>

<file path=ppt/slides/_rels/slide67.xml.rels><?xml version="1.0" encoding="UTF-8" standalone="yes"?>
<Relationships xmlns="http://schemas.openxmlformats.org/package/2006/relationships"><Relationship Id="rId3" Type="http://schemas.openxmlformats.org/officeDocument/2006/relationships/hyperlink" Target="http://serverspec.org/resource_types.html#port" TargetMode="External"/><Relationship Id="rId2" Type="http://schemas.openxmlformats.org/officeDocument/2006/relationships/notesSlide" Target="../notesSlides/notesSlide67.xml"/><Relationship Id="rId1" Type="http://schemas.openxmlformats.org/officeDocument/2006/relationships/slideLayout" Target="../slideLayouts/slideLayout5.xml"/><Relationship Id="rId4" Type="http://schemas.openxmlformats.org/officeDocument/2006/relationships/hyperlink" Target="http://serverspec.org/resource_types.html#command" TargetMode="Externa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6.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9.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9.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Testing Cookbooks</a:t>
            </a:r>
          </a:p>
        </p:txBody>
      </p:sp>
      <p:sp>
        <p:nvSpPr>
          <p:cNvPr id="3" name="Subtitle 2"/>
          <p:cNvSpPr>
            <a:spLocks noGrp="1"/>
          </p:cNvSpPr>
          <p:nvPr>
            <p:ph type="subTitle" idx="1"/>
          </p:nvPr>
        </p:nvSpPr>
        <p:spPr bwMode="auto"/>
        <p:txBody>
          <a:bodyPr/>
          <a:lstStyle/>
          <a:p>
            <a:r>
              <a:rPr lang="en-US" dirty="0"/>
              <a:t>Validating </a:t>
            </a:r>
            <a:r>
              <a:rPr lang="en-US" dirty="0" smtClean="0"/>
              <a:t>Our Recipes </a:t>
            </a:r>
            <a:r>
              <a:rPr lang="en-US" dirty="0"/>
              <a:t>in </a:t>
            </a:r>
            <a:r>
              <a:rPr lang="en-US" dirty="0" smtClean="0"/>
              <a:t>Virtual Environments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3006619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cs typeface="Courier New" panose="02070309020205020404" pitchFamily="49" charset="0"/>
              </a:rPr>
              <a:t>kitchen'</a:t>
            </a:r>
            <a:r>
              <a:rPr lang="en-US" dirty="0" smtClean="0"/>
              <a:t> Do?</a:t>
            </a:r>
            <a:endParaRPr lang="en-US" dirty="0"/>
          </a:p>
        </p:txBody>
      </p:sp>
      <p:sp>
        <p:nvSpPr>
          <p:cNvPr id="3" name="Content Placeholder 2"/>
          <p:cNvSpPr>
            <a:spLocks noGrp="1"/>
          </p:cNvSpPr>
          <p:nvPr>
            <p:ph sz="quarter" idx="10"/>
          </p:nvPr>
        </p:nvSpPr>
        <p:spPr>
          <a:xfrm>
            <a:off x="1121104" y="2057167"/>
            <a:ext cx="14423693" cy="6068914"/>
          </a:xfrm>
        </p:spPr>
        <p:txBody>
          <a:bodyPr>
            <a:noAutofit/>
          </a:bodyPr>
          <a:lstStyle/>
          <a:p>
            <a:r>
              <a:rPr lang="en-US" sz="2100" dirty="0"/>
              <a:t>Commands:</a:t>
            </a:r>
          </a:p>
          <a:p>
            <a:r>
              <a:rPr lang="en-US" sz="2100" dirty="0"/>
              <a:t>  kitchen console                         # Kitchen Console!</a:t>
            </a:r>
          </a:p>
          <a:p>
            <a:r>
              <a:rPr lang="en-US" sz="2100" dirty="0"/>
              <a:t>  kitchen converge [</a:t>
            </a:r>
            <a:r>
              <a:rPr lang="en-US" sz="2100" dirty="0" err="1"/>
              <a:t>INSTANCE|REGEXP|all</a:t>
            </a:r>
            <a:r>
              <a:rPr lang="en-US" sz="2100" dirty="0"/>
              <a:t>]  # Converge one or more instances</a:t>
            </a:r>
          </a:p>
          <a:p>
            <a:r>
              <a:rPr lang="en-US" sz="2100" dirty="0"/>
              <a:t>  kitchen create [</a:t>
            </a:r>
            <a:r>
              <a:rPr lang="en-US" sz="2100" dirty="0" err="1"/>
              <a:t>INSTANCE|REGEXP|all</a:t>
            </a:r>
            <a:r>
              <a:rPr lang="en-US" sz="2100" dirty="0"/>
              <a:t>]    # Create one or more instances</a:t>
            </a:r>
          </a:p>
          <a:p>
            <a:r>
              <a:rPr lang="en-US" sz="2100" dirty="0"/>
              <a:t>  kitchen destroy [</a:t>
            </a:r>
            <a:r>
              <a:rPr lang="en-US" sz="2100" dirty="0" err="1"/>
              <a:t>INSTANCE|REGEXP|all</a:t>
            </a:r>
            <a:r>
              <a:rPr lang="en-US" sz="2100" dirty="0"/>
              <a:t>]   # Destroy one or more </a:t>
            </a:r>
            <a:r>
              <a:rPr lang="en-US" sz="2100" dirty="0" smtClean="0"/>
              <a:t>instances</a:t>
            </a:r>
          </a:p>
          <a:p>
            <a:r>
              <a:rPr lang="en-US" sz="2100" dirty="0"/>
              <a:t> </a:t>
            </a:r>
            <a:r>
              <a:rPr lang="en-US" sz="2100" dirty="0" smtClean="0"/>
              <a:t> ...</a:t>
            </a:r>
            <a:endParaRPr lang="en-US" sz="2100" dirty="0"/>
          </a:p>
          <a:p>
            <a:r>
              <a:rPr lang="en-US" sz="2100" dirty="0" smtClean="0"/>
              <a:t>  kitchen </a:t>
            </a:r>
            <a:r>
              <a:rPr lang="en-US" sz="2100" dirty="0"/>
              <a:t>help [COMMAND]                  # Describe available commands or one </a:t>
            </a:r>
            <a:r>
              <a:rPr lang="en-US" sz="2100" dirty="0" smtClean="0"/>
              <a:t>specif...</a:t>
            </a:r>
          </a:p>
          <a:p>
            <a:r>
              <a:rPr lang="en-US" sz="2100" dirty="0" smtClean="0"/>
              <a:t>  kitchen </a:t>
            </a:r>
            <a:r>
              <a:rPr lang="en-US" sz="2100" dirty="0" err="1"/>
              <a:t>init</a:t>
            </a:r>
            <a:r>
              <a:rPr lang="en-US" sz="2100" dirty="0"/>
              <a:t>                            # Adds some configuration to your </a:t>
            </a:r>
            <a:r>
              <a:rPr lang="en-US" sz="2100" dirty="0" smtClean="0"/>
              <a:t>cookbook...</a:t>
            </a:r>
            <a:endParaRPr lang="en-US" sz="2100" dirty="0"/>
          </a:p>
          <a:p>
            <a:r>
              <a:rPr lang="en-US" sz="2100" dirty="0"/>
              <a:t>  kitchen list [</a:t>
            </a:r>
            <a:r>
              <a:rPr lang="en-US" sz="2100" dirty="0" err="1"/>
              <a:t>INSTANCE|REGEXP|all</a:t>
            </a:r>
            <a:r>
              <a:rPr lang="en-US" sz="2100" dirty="0"/>
              <a:t>]      # Lists one or more instances</a:t>
            </a:r>
          </a:p>
          <a:p>
            <a:r>
              <a:rPr lang="en-US" sz="2100" dirty="0" smtClean="0"/>
              <a:t>  kitchen </a:t>
            </a:r>
            <a:r>
              <a:rPr lang="en-US" sz="2100" dirty="0"/>
              <a:t>setup [</a:t>
            </a:r>
            <a:r>
              <a:rPr lang="en-US" sz="2100" dirty="0" err="1"/>
              <a:t>INSTANCE|REGEXP|all</a:t>
            </a:r>
            <a:r>
              <a:rPr lang="en-US" sz="2100" dirty="0"/>
              <a:t>]     # Setup one or more instances</a:t>
            </a:r>
          </a:p>
          <a:p>
            <a:r>
              <a:rPr lang="en-US" sz="2100" dirty="0"/>
              <a:t>  kitchen test [</a:t>
            </a:r>
            <a:r>
              <a:rPr lang="en-US" sz="2100" dirty="0" err="1"/>
              <a:t>INSTANCE|REGEXP|all</a:t>
            </a:r>
            <a:r>
              <a:rPr lang="en-US" sz="2100" dirty="0"/>
              <a:t>]      # Test one or more instances</a:t>
            </a:r>
          </a:p>
          <a:p>
            <a:r>
              <a:rPr lang="en-US" sz="2100" dirty="0"/>
              <a:t>  kitchen verify [</a:t>
            </a:r>
            <a:r>
              <a:rPr lang="en-US" sz="2100" dirty="0" err="1"/>
              <a:t>INSTANCE|REGEXP|all</a:t>
            </a:r>
            <a:r>
              <a:rPr lang="en-US" sz="2100" dirty="0"/>
              <a:t>]    # Verify one or more instances</a:t>
            </a:r>
          </a:p>
          <a:p>
            <a:r>
              <a:rPr lang="en-US" sz="2100" dirty="0" smtClean="0"/>
              <a:t>  kitchen version                         # Print Kitchen's version information</a:t>
            </a:r>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--help</a:t>
            </a:r>
            <a:endParaRPr lang="en-US" dirty="0"/>
          </a:p>
        </p:txBody>
      </p:sp>
      <p:sp>
        <p:nvSpPr>
          <p:cNvPr id="5" name="Rectangle 4"/>
          <p:cNvSpPr/>
          <p:nvPr/>
        </p:nvSpPr>
        <p:spPr bwMode="auto">
          <a:xfrm>
            <a:off x="1137007" y="5320118"/>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469190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cs typeface="Courier New" panose="02070309020205020404" pitchFamily="49" charset="0"/>
              </a:rPr>
              <a:t>kitchen </a:t>
            </a:r>
            <a:r>
              <a:rPr lang="en-US" dirty="0" err="1" smtClean="0">
                <a:cs typeface="Courier New" panose="02070309020205020404" pitchFamily="49" charset="0"/>
              </a:rPr>
              <a:t>init</a:t>
            </a:r>
            <a:r>
              <a:rPr lang="en-US" dirty="0" smtClean="0">
                <a:cs typeface="Courier New" panose="02070309020205020404" pitchFamily="49" charset="0"/>
              </a:rPr>
              <a:t>'</a:t>
            </a:r>
            <a:r>
              <a:rPr lang="en-US" dirty="0" smtClean="0"/>
              <a:t> Do?</a:t>
            </a:r>
            <a:endParaRPr lang="en-US" dirty="0"/>
          </a:p>
        </p:txBody>
      </p:sp>
      <p:sp>
        <p:nvSpPr>
          <p:cNvPr id="3" name="Content Placeholder 2"/>
          <p:cNvSpPr>
            <a:spLocks noGrp="1"/>
          </p:cNvSpPr>
          <p:nvPr>
            <p:ph sz="quarter" idx="10"/>
          </p:nvPr>
        </p:nvSpPr>
        <p:spPr>
          <a:xfrm>
            <a:off x="1121104" y="2057167"/>
            <a:ext cx="14423693" cy="6086168"/>
          </a:xfrm>
        </p:spPr>
        <p:txBody>
          <a:bodyPr>
            <a:noAutofit/>
          </a:bodyPr>
          <a:lstStyle/>
          <a:p>
            <a:r>
              <a:rPr lang="en-US" sz="2100" dirty="0"/>
              <a:t>Usage:</a:t>
            </a:r>
          </a:p>
          <a:p>
            <a:r>
              <a:rPr lang="en-US" sz="2100" dirty="0"/>
              <a:t>  kitchen </a:t>
            </a:r>
            <a:r>
              <a:rPr lang="en-US" sz="2100" dirty="0" err="1"/>
              <a:t>init</a:t>
            </a:r>
            <a:endParaRPr lang="en-US" sz="2100" dirty="0"/>
          </a:p>
          <a:p>
            <a:r>
              <a:rPr lang="en-US" sz="2100" dirty="0"/>
              <a:t> </a:t>
            </a:r>
            <a:r>
              <a:rPr lang="en-US" sz="2100" dirty="0" smtClean="0"/>
              <a:t> -</a:t>
            </a:r>
            <a:r>
              <a:rPr lang="en-US" sz="2100" dirty="0"/>
              <a:t>D, [--driver=one two three]                   # One or more Kitchen Driver </a:t>
            </a:r>
            <a:r>
              <a:rPr lang="en-US" sz="2100" dirty="0" smtClean="0"/>
              <a:t>gems ...</a:t>
            </a:r>
            <a:endParaRPr lang="en-US" sz="2100" dirty="0"/>
          </a:p>
          <a:p>
            <a:r>
              <a:rPr lang="en-US" sz="2100" dirty="0"/>
              <a:t>                                                 # Default: kitchen-vagrant</a:t>
            </a:r>
          </a:p>
          <a:p>
            <a:r>
              <a:rPr lang="en-US" sz="2100" dirty="0"/>
              <a:t>  -P, [--</a:t>
            </a:r>
            <a:r>
              <a:rPr lang="en-US" sz="2100" dirty="0" err="1"/>
              <a:t>provisioner</a:t>
            </a:r>
            <a:r>
              <a:rPr lang="en-US" sz="2100" dirty="0"/>
              <a:t>=PROVISIONER]                # The default Kitchen </a:t>
            </a:r>
            <a:r>
              <a:rPr lang="en-US" sz="2100" dirty="0" err="1"/>
              <a:t>Provisioner</a:t>
            </a:r>
            <a:r>
              <a:rPr lang="en-US" sz="2100" dirty="0"/>
              <a:t> to use</a:t>
            </a:r>
          </a:p>
          <a:p>
            <a:r>
              <a:rPr lang="en-US" sz="2100" dirty="0"/>
              <a:t>                                                 # Default: </a:t>
            </a:r>
            <a:r>
              <a:rPr lang="en-US" sz="2100" dirty="0" err="1"/>
              <a:t>chef_solo</a:t>
            </a:r>
            <a:endParaRPr lang="en-US" sz="2100" dirty="0"/>
          </a:p>
          <a:p>
            <a:r>
              <a:rPr lang="en-US" sz="2100" dirty="0"/>
              <a:t>      [--create-</a:t>
            </a:r>
            <a:r>
              <a:rPr lang="en-US" sz="2100" dirty="0" err="1"/>
              <a:t>gemfile</a:t>
            </a:r>
            <a:r>
              <a:rPr lang="en-US" sz="2100" dirty="0"/>
              <a:t>], [--no-create-</a:t>
            </a:r>
            <a:r>
              <a:rPr lang="en-US" sz="2100" dirty="0" err="1"/>
              <a:t>gemfile</a:t>
            </a:r>
            <a:r>
              <a:rPr lang="en-US" sz="2100" dirty="0"/>
              <a:t>]  # Whether or not to create a </a:t>
            </a:r>
            <a:r>
              <a:rPr lang="en-US" sz="2100" dirty="0" err="1" smtClean="0"/>
              <a:t>Gemfi</a:t>
            </a:r>
            <a:r>
              <a:rPr lang="en-US" sz="2100" dirty="0" smtClean="0"/>
              <a:t> ...</a:t>
            </a:r>
          </a:p>
          <a:p>
            <a:endParaRPr lang="en-US" sz="2100" dirty="0"/>
          </a:p>
          <a:p>
            <a:r>
              <a:rPr lang="en-US" sz="2100" dirty="0" smtClean="0"/>
              <a:t>Description</a:t>
            </a:r>
            <a:r>
              <a:rPr lang="en-US" sz="2100" dirty="0"/>
              <a:t>:</a:t>
            </a:r>
          </a:p>
          <a:p>
            <a:r>
              <a:rPr lang="en-US" sz="2100" dirty="0"/>
              <a:t>  </a:t>
            </a:r>
            <a:r>
              <a:rPr lang="en-US" sz="2100" dirty="0" err="1"/>
              <a:t>Init</a:t>
            </a:r>
            <a:r>
              <a:rPr lang="en-US" sz="2100" dirty="0"/>
              <a:t> will add Test Kitchen support to an existing project for convergence</a:t>
            </a:r>
          </a:p>
          <a:p>
            <a:r>
              <a:rPr lang="en-US" sz="2100" dirty="0"/>
              <a:t>  integration testing. A default .</a:t>
            </a:r>
            <a:r>
              <a:rPr lang="en-US" sz="2100" dirty="0" err="1"/>
              <a:t>kitchen.yml</a:t>
            </a:r>
            <a:r>
              <a:rPr lang="en-US" sz="2100" dirty="0"/>
              <a:t> file (which is intended to be</a:t>
            </a:r>
          </a:p>
          <a:p>
            <a:r>
              <a:rPr lang="en-US" sz="2100" dirty="0"/>
              <a:t>  customized) is created in the project's root directory and one or more gems will be</a:t>
            </a:r>
          </a:p>
          <a:p>
            <a:r>
              <a:rPr lang="en-US" sz="2100" dirty="0"/>
              <a:t>  added to the project's </a:t>
            </a:r>
            <a:r>
              <a:rPr lang="en-US" sz="2100" dirty="0" err="1"/>
              <a:t>Gemfile</a:t>
            </a:r>
            <a:r>
              <a:rPr lang="en-US" sz="2100" dirty="0"/>
              <a:t>.</a:t>
            </a:r>
          </a:p>
        </p:txBody>
      </p:sp>
      <p:sp>
        <p:nvSpPr>
          <p:cNvPr id="4" name="Text Placeholder 3"/>
          <p:cNvSpPr>
            <a:spLocks noGrp="1"/>
          </p:cNvSpPr>
          <p:nvPr>
            <p:ph type="body" sz="quarter" idx="11"/>
          </p:nvPr>
        </p:nvSpPr>
        <p:spPr>
          <a:xfrm>
            <a:off x="1121104" y="1241117"/>
            <a:ext cx="14422528" cy="729785"/>
          </a:xfrm>
        </p:spPr>
        <p:txBody>
          <a:bodyPr/>
          <a:lstStyle/>
          <a:p>
            <a:r>
              <a:rPr lang="en-US" dirty="0" smtClean="0"/>
              <a:t>$ kitchen help </a:t>
            </a:r>
            <a:r>
              <a:rPr lang="en-US" dirty="0" err="1" smtClean="0"/>
              <a:t>init</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11</a:t>
            </a:fld>
            <a:endParaRPr lang="en-US" dirty="0"/>
          </a:p>
        </p:txBody>
      </p:sp>
      <p:sp>
        <p:nvSpPr>
          <p:cNvPr id="7" name="Rectangle 6"/>
          <p:cNvSpPr/>
          <p:nvPr/>
        </p:nvSpPr>
        <p:spPr bwMode="auto">
          <a:xfrm>
            <a:off x="1117164" y="5830747"/>
            <a:ext cx="14417959" cy="191033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4230284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 We </a:t>
            </a:r>
            <a:r>
              <a:rPr lang="en-US" dirty="0"/>
              <a:t>H</a:t>
            </a:r>
            <a:r>
              <a:rPr lang="en-US" dirty="0" smtClean="0"/>
              <a:t>ave a </a:t>
            </a:r>
            <a:r>
              <a:rPr lang="en-US" dirty="0" smtClean="0">
                <a:cs typeface="Courier New" panose="02070309020205020404" pitchFamily="49" charset="0"/>
              </a:rPr>
              <a:t>.</a:t>
            </a:r>
            <a:r>
              <a:rPr lang="en-US" dirty="0" err="1" smtClean="0">
                <a:cs typeface="Courier New" panose="02070309020205020404" pitchFamily="49" charset="0"/>
              </a:rPr>
              <a:t>kitchen.yml</a:t>
            </a:r>
            <a:r>
              <a:rPr lang="en-US" dirty="0" smtClean="0"/>
              <a:t>?</a:t>
            </a:r>
            <a:endParaRPr lang="en-US" dirty="0"/>
          </a:p>
        </p:txBody>
      </p:sp>
      <p:sp>
        <p:nvSpPr>
          <p:cNvPr id="3" name="Content Placeholder 2"/>
          <p:cNvSpPr>
            <a:spLocks noGrp="1"/>
          </p:cNvSpPr>
          <p:nvPr>
            <p:ph sz="quarter" idx="10"/>
          </p:nvPr>
        </p:nvSpPr>
        <p:spPr>
          <a:xfrm>
            <a:off x="1121104" y="2147128"/>
            <a:ext cx="14423693" cy="6013460"/>
          </a:xfrm>
        </p:spPr>
        <p:txBody>
          <a:bodyPr>
            <a:noAutofit/>
          </a:bodyPr>
          <a:lstStyle/>
          <a:p>
            <a:r>
              <a:rPr lang="en-US" sz="2300" dirty="0"/>
              <a:t>workstation</a:t>
            </a:r>
            <a:endParaRPr lang="de-DE" sz="2300" dirty="0"/>
          </a:p>
          <a:p>
            <a:r>
              <a:rPr lang="de-DE" sz="2300" dirty="0"/>
              <a:t>├── </a:t>
            </a:r>
            <a:r>
              <a:rPr lang="de-DE" sz="2300" dirty="0" err="1"/>
              <a:t>Berksfile</a:t>
            </a:r>
            <a:endParaRPr lang="de-DE" sz="2300" dirty="0"/>
          </a:p>
          <a:p>
            <a:r>
              <a:rPr lang="de-DE" sz="2300" dirty="0"/>
              <a:t>├── </a:t>
            </a:r>
            <a:r>
              <a:rPr lang="de-DE" sz="2300" dirty="0" err="1"/>
              <a:t>chefignore</a:t>
            </a:r>
            <a:endParaRPr lang="de-DE" sz="2300" dirty="0"/>
          </a:p>
          <a:p>
            <a:r>
              <a:rPr lang="de-DE" sz="2300" dirty="0"/>
              <a:t>├── .</a:t>
            </a:r>
            <a:r>
              <a:rPr lang="de-DE" sz="2300" dirty="0" err="1"/>
              <a:t>gitignore</a:t>
            </a:r>
            <a:endParaRPr lang="de-DE" sz="2300" dirty="0"/>
          </a:p>
          <a:p>
            <a:r>
              <a:rPr lang="de-DE" sz="2300" dirty="0"/>
              <a:t>├── .</a:t>
            </a:r>
            <a:r>
              <a:rPr lang="de-DE" sz="2300" dirty="0" err="1"/>
              <a:t>kitchen.yml</a:t>
            </a:r>
            <a:endParaRPr lang="de-DE" sz="2300" dirty="0"/>
          </a:p>
          <a:p>
            <a:r>
              <a:rPr lang="de-DE" sz="2300" dirty="0"/>
              <a:t>├── </a:t>
            </a:r>
            <a:r>
              <a:rPr lang="de-DE" sz="2300" dirty="0" err="1"/>
              <a:t>metadata.rb</a:t>
            </a:r>
            <a:endParaRPr lang="de-DE" sz="2300" dirty="0"/>
          </a:p>
          <a:p>
            <a:r>
              <a:rPr lang="de-DE" sz="2300" dirty="0"/>
              <a:t>├── </a:t>
            </a:r>
            <a:r>
              <a:rPr lang="de-DE" sz="2300" dirty="0" err="1"/>
              <a:t>README.md</a:t>
            </a:r>
            <a:endParaRPr lang="de-DE" sz="2300" dirty="0"/>
          </a:p>
          <a:p>
            <a:r>
              <a:rPr lang="de-DE" sz="2300" dirty="0"/>
              <a:t>├── </a:t>
            </a:r>
            <a:r>
              <a:rPr lang="de-DE" sz="2300" dirty="0" err="1"/>
              <a:t>recipes</a:t>
            </a:r>
            <a:endParaRPr lang="de-DE" sz="2300" dirty="0"/>
          </a:p>
          <a:p>
            <a:r>
              <a:rPr lang="de-DE" sz="2300" dirty="0"/>
              <a:t>│   ├── </a:t>
            </a:r>
            <a:r>
              <a:rPr lang="de-DE" sz="2300" dirty="0" err="1"/>
              <a:t>default.rb</a:t>
            </a:r>
            <a:endParaRPr lang="de-DE" sz="2300" dirty="0"/>
          </a:p>
          <a:p>
            <a:r>
              <a:rPr lang="de-DE" sz="2300" dirty="0"/>
              <a:t>│   └── </a:t>
            </a:r>
            <a:r>
              <a:rPr lang="de-DE" sz="2300" dirty="0" err="1"/>
              <a:t>setup.rb</a:t>
            </a:r>
            <a:endParaRPr lang="de-DE" sz="2300" dirty="0"/>
          </a:p>
          <a:p>
            <a:r>
              <a:rPr lang="de-DE" sz="2300" dirty="0"/>
              <a:t>├── </a:t>
            </a:r>
            <a:r>
              <a:rPr lang="de-DE" sz="2300" dirty="0" err="1"/>
              <a:t>spec</a:t>
            </a:r>
            <a:endParaRPr lang="de-DE" sz="2300" dirty="0"/>
          </a:p>
          <a:p>
            <a:r>
              <a:rPr lang="de-DE" sz="2300" dirty="0"/>
              <a:t>│   ├── </a:t>
            </a:r>
            <a:r>
              <a:rPr lang="de-DE" sz="2300" dirty="0" err="1"/>
              <a:t>spec_helper.rb</a:t>
            </a:r>
            <a:endParaRPr lang="de-DE" sz="2300" dirty="0"/>
          </a:p>
          <a:p>
            <a:r>
              <a:rPr lang="de-DE" sz="2300" dirty="0"/>
              <a:t>│   └── </a:t>
            </a:r>
            <a:r>
              <a:rPr lang="de-DE" sz="2300" dirty="0" err="1" smtClean="0"/>
              <a:t>unit</a:t>
            </a:r>
            <a:endParaRPr lang="de-DE" sz="2300" dirty="0"/>
          </a:p>
        </p:txBody>
      </p:sp>
      <p:sp>
        <p:nvSpPr>
          <p:cNvPr id="4" name="Text Placeholder 3"/>
          <p:cNvSpPr>
            <a:spLocks noGrp="1"/>
          </p:cNvSpPr>
          <p:nvPr>
            <p:ph type="body" sz="quarter" idx="11"/>
          </p:nvPr>
        </p:nvSpPr>
        <p:spPr/>
        <p:txBody>
          <a:bodyPr/>
          <a:lstStyle/>
          <a:p>
            <a:r>
              <a:rPr lang="en-US" dirty="0" smtClean="0"/>
              <a:t>$ tree cookbooks/workstation -</a:t>
            </a:r>
            <a:r>
              <a:rPr lang="en-US" dirty="0"/>
              <a:t>a -I .</a:t>
            </a:r>
            <a:r>
              <a:rPr lang="en-US" dirty="0" err="1"/>
              <a:t>git</a:t>
            </a:r>
            <a:r>
              <a:rPr lang="en-US" dirty="0"/>
              <a:t> </a:t>
            </a:r>
          </a:p>
        </p:txBody>
      </p:sp>
      <p:sp>
        <p:nvSpPr>
          <p:cNvPr id="5" name="Rectangle 4"/>
          <p:cNvSpPr/>
          <p:nvPr/>
        </p:nvSpPr>
        <p:spPr bwMode="auto">
          <a:xfrm>
            <a:off x="1088277" y="395031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18345956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Inside .</a:t>
            </a:r>
            <a:r>
              <a:rPr lang="en-US" dirty="0" err="1" smtClean="0"/>
              <a:t>kitchen.yml</a:t>
            </a:r>
            <a:r>
              <a:rPr lang="en-US" dirty="0" smtClean="0"/>
              <a:t>?</a:t>
            </a:r>
            <a:endParaRPr lang="en-US" dirty="0"/>
          </a:p>
        </p:txBody>
      </p:sp>
      <p:sp>
        <p:nvSpPr>
          <p:cNvPr id="3" name="Content Placeholder 2"/>
          <p:cNvSpPr>
            <a:spLocks noGrp="1"/>
          </p:cNvSpPr>
          <p:nvPr>
            <p:ph sz="quarter" idx="10"/>
          </p:nvPr>
        </p:nvSpPr>
        <p:spPr>
          <a:xfrm>
            <a:off x="1121104" y="2078116"/>
            <a:ext cx="14423693" cy="6030714"/>
          </a:xfrm>
        </p:spPr>
        <p:txBody>
          <a:bodyPr/>
          <a:lstStyle/>
          <a:p>
            <a:r>
              <a:rPr lang="de-DE" sz="2200" dirty="0" smtClean="0"/>
              <a:t>---</a:t>
            </a:r>
          </a:p>
          <a:p>
            <a:r>
              <a:rPr lang="de-DE" sz="2200" dirty="0" smtClean="0"/>
              <a:t>driver:</a:t>
            </a:r>
          </a:p>
          <a:p>
            <a:r>
              <a:rPr lang="de-DE" sz="2200" dirty="0" smtClean="0"/>
              <a:t>  name: vagrant</a:t>
            </a:r>
          </a:p>
          <a:p>
            <a:endParaRPr lang="de-DE" sz="2200" dirty="0" smtClean="0"/>
          </a:p>
          <a:p>
            <a:r>
              <a:rPr lang="de-DE" sz="2200" dirty="0" smtClean="0"/>
              <a:t>provisioner:</a:t>
            </a:r>
          </a:p>
          <a:p>
            <a:r>
              <a:rPr lang="de-DE" sz="2200" dirty="0" smtClean="0"/>
              <a:t>  name: </a:t>
            </a:r>
            <a:r>
              <a:rPr lang="de-DE" sz="2200" dirty="0" err="1" smtClean="0"/>
              <a:t>chef_zero</a:t>
            </a:r>
            <a:endParaRPr lang="de-DE" sz="2200" dirty="0" smtClean="0"/>
          </a:p>
          <a:p>
            <a:endParaRPr lang="de-DE" sz="2200" dirty="0" smtClean="0"/>
          </a:p>
          <a:p>
            <a:r>
              <a:rPr lang="de-DE" sz="2200" dirty="0" smtClean="0"/>
              <a:t>platforms:</a:t>
            </a:r>
          </a:p>
          <a:p>
            <a:r>
              <a:rPr lang="de-DE" sz="2200" dirty="0" smtClean="0"/>
              <a:t>  - name: ubuntu-12.04</a:t>
            </a:r>
          </a:p>
          <a:p>
            <a:r>
              <a:rPr lang="de-DE" sz="2200" dirty="0" smtClean="0"/>
              <a:t>  - name: centos-6.4</a:t>
            </a:r>
          </a:p>
          <a:p>
            <a:endParaRPr lang="de-DE" sz="2200" dirty="0" smtClean="0"/>
          </a:p>
          <a:p>
            <a:r>
              <a:rPr lang="de-DE" sz="2200" dirty="0" smtClean="0"/>
              <a:t>suites:</a:t>
            </a:r>
          </a:p>
          <a:p>
            <a:r>
              <a:rPr lang="de-DE" sz="2200" dirty="0" smtClean="0"/>
              <a:t>  - name: default</a:t>
            </a:r>
            <a:endParaRPr lang="de-DE" sz="2200" dirty="0"/>
          </a:p>
        </p:txBody>
      </p:sp>
      <p:sp>
        <p:nvSpPr>
          <p:cNvPr id="4" name="Text Placeholder 3"/>
          <p:cNvSpPr>
            <a:spLocks noGrp="1"/>
          </p:cNvSpPr>
          <p:nvPr>
            <p:ph type="body" sz="quarter" idx="11"/>
          </p:nvPr>
        </p:nvSpPr>
        <p:spPr>
          <a:xfrm>
            <a:off x="1121104" y="1237327"/>
            <a:ext cx="14422528" cy="729785"/>
          </a:xfrm>
        </p:spPr>
        <p:txBody>
          <a:bodyPr/>
          <a:lstStyle/>
          <a:p>
            <a:r>
              <a:rPr lang="en-US" dirty="0" smtClean="0"/>
              <a:t>$ cat cookbooks/workstation/.</a:t>
            </a:r>
            <a:r>
              <a:rPr lang="en-US" dirty="0" err="1" smtClean="0"/>
              <a:t>kitchen.yml</a:t>
            </a:r>
            <a:endParaRPr lang="en-US" dirty="0"/>
          </a:p>
        </p:txBody>
      </p:sp>
      <p:sp>
        <p:nvSpPr>
          <p:cNvPr id="8" name="Footer Placeholder 7"/>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6"/>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18750174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a:t>
            </a:r>
            <a:r>
              <a:rPr lang="en-US" dirty="0" err="1" smtClean="0">
                <a:cs typeface="Courier New" panose="02070309020205020404" pitchFamily="49" charset="0"/>
              </a:rPr>
              <a:t>kitchen.yml</a:t>
            </a:r>
            <a:endParaRPr lang="en-US" dirty="0">
              <a:cs typeface="Courier New" panose="02070309020205020404" pitchFamily="49" charset="0"/>
            </a:endParaRPr>
          </a:p>
        </p:txBody>
      </p:sp>
      <p:sp>
        <p:nvSpPr>
          <p:cNvPr id="3" name="Subtitle 2"/>
          <p:cNvSpPr>
            <a:spLocks noGrp="1"/>
          </p:cNvSpPr>
          <p:nvPr>
            <p:ph type="subTitle" idx="1"/>
          </p:nvPr>
        </p:nvSpPr>
        <p:spPr/>
        <p:txBody>
          <a:bodyPr>
            <a:normAutofit/>
          </a:bodyPr>
          <a:lstStyle/>
          <a:p>
            <a:r>
              <a:rPr lang="en-US" dirty="0" smtClean="0">
                <a:latin typeface="+mj-lt"/>
              </a:rPr>
              <a:t>When </a:t>
            </a:r>
            <a:r>
              <a:rPr lang="en-US" dirty="0" smtClean="0">
                <a:latin typeface="+mj-lt"/>
                <a:cs typeface="Courier New" panose="02070309020205020404" pitchFamily="49" charset="0"/>
              </a:rPr>
              <a:t>chef</a:t>
            </a:r>
            <a:r>
              <a:rPr lang="en-US" dirty="0" smtClean="0">
                <a:latin typeface="+mj-lt"/>
              </a:rPr>
              <a:t> generates a cookbook, a default </a:t>
            </a:r>
            <a:r>
              <a:rPr lang="en-US" dirty="0" smtClean="0">
                <a:latin typeface="+mj-lt"/>
                <a:cs typeface="Courier New" panose="02070309020205020404" pitchFamily="49" charset="0"/>
              </a:rPr>
              <a:t>.</a:t>
            </a:r>
            <a:r>
              <a:rPr lang="en-US" dirty="0" err="1" smtClean="0">
                <a:latin typeface="+mj-lt"/>
                <a:cs typeface="Courier New" panose="02070309020205020404" pitchFamily="49" charset="0"/>
              </a:rPr>
              <a:t>kitchen.yml</a:t>
            </a:r>
            <a:r>
              <a:rPr lang="en-US" dirty="0" smtClean="0">
                <a:latin typeface="+mj-lt"/>
              </a:rPr>
              <a:t> is created. It contains </a:t>
            </a:r>
            <a:r>
              <a:rPr lang="en-US" dirty="0" smtClean="0">
                <a:latin typeface="+mj-lt"/>
                <a:cs typeface="Courier New" panose="02070309020205020404" pitchFamily="49" charset="0"/>
              </a:rPr>
              <a:t>kitchen</a:t>
            </a:r>
            <a:r>
              <a:rPr lang="en-US" dirty="0" smtClean="0">
                <a:latin typeface="+mj-lt"/>
              </a:rPr>
              <a:t> configuration for the driver, </a:t>
            </a:r>
            <a:r>
              <a:rPr lang="en-US" dirty="0" err="1" smtClean="0">
                <a:latin typeface="+mj-lt"/>
              </a:rPr>
              <a:t>provisioner</a:t>
            </a:r>
            <a:r>
              <a:rPr lang="en-US" dirty="0" smtClean="0">
                <a:latin typeface="+mj-lt"/>
              </a:rPr>
              <a:t>, platform, and suites.</a:t>
            </a:r>
          </a:p>
        </p:txBody>
      </p:sp>
      <p:sp>
        <p:nvSpPr>
          <p:cNvPr id="4" name="Content Placeholder 3"/>
          <p:cNvSpPr>
            <a:spLocks noGrp="1"/>
          </p:cNvSpPr>
          <p:nvPr>
            <p:ph sz="quarter" idx="4294967295"/>
          </p:nvPr>
        </p:nvSpPr>
        <p:spPr>
          <a:xfrm>
            <a:off x="3669213" y="7265897"/>
            <a:ext cx="8917577" cy="524133"/>
          </a:xfrm>
        </p:spPr>
        <p:txBody>
          <a:bodyPr>
            <a:normAutofit/>
          </a:bodyPr>
          <a:lstStyle/>
          <a:p>
            <a:pPr algn="ctr"/>
            <a:r>
              <a:rPr lang="en-US" sz="2400" dirty="0">
                <a:solidFill>
                  <a:srgbClr val="3E4346"/>
                </a:solidFill>
                <a:cs typeface="Courier New" panose="02070309020205020404" pitchFamily="49" charset="0"/>
              </a:rPr>
              <a:t>http://</a:t>
            </a:r>
            <a:r>
              <a:rPr lang="en-US" sz="2400" dirty="0" err="1">
                <a:solidFill>
                  <a:srgbClr val="3E4346"/>
                </a:solidFill>
                <a:cs typeface="Courier New" panose="02070309020205020404" pitchFamily="49" charset="0"/>
              </a:rPr>
              <a:t>kitchen.ci</a:t>
            </a:r>
            <a:r>
              <a:rPr lang="en-US" sz="2400" dirty="0">
                <a:solidFill>
                  <a:srgbClr val="3E4346"/>
                </a:solidFill>
                <a:cs typeface="Courier New" panose="02070309020205020404" pitchFamily="49" charset="0"/>
              </a:rPr>
              <a:t>/docs/getting-started/creating-cookbook</a:t>
            </a: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14622897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Driver</a:t>
            </a:r>
            <a:endParaRPr lang="en-US" dirty="0"/>
          </a:p>
        </p:txBody>
      </p:sp>
      <p:sp>
        <p:nvSpPr>
          <p:cNvPr id="3" name="Content Placeholder 2"/>
          <p:cNvSpPr>
            <a:spLocks noGrp="1"/>
          </p:cNvSpPr>
          <p:nvPr>
            <p:ph sz="quarter" idx="10"/>
          </p:nvPr>
        </p:nvSpPr>
        <p:spPr>
          <a:xfrm>
            <a:off x="1121105" y="2083507"/>
            <a:ext cx="7065287" cy="5977830"/>
          </a:xfrm>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The driver is responsible for creating a machine that we'll use to test our cookbook.</a:t>
            </a:r>
          </a:p>
          <a:p>
            <a:endParaRPr lang="en-US" sz="3733" dirty="0"/>
          </a:p>
          <a:p>
            <a:r>
              <a:rPr lang="en-US" sz="3733" dirty="0"/>
              <a:t>Example Drivers:</a:t>
            </a:r>
          </a:p>
          <a:p>
            <a:pPr marL="609585" indent="-609585">
              <a:buFont typeface="Arial"/>
              <a:buChar char="•"/>
            </a:pPr>
            <a:r>
              <a:rPr lang="en-US" sz="3733" dirty="0" err="1"/>
              <a:t>docker</a:t>
            </a:r>
            <a:r>
              <a:rPr lang="en-US" sz="3733" dirty="0"/>
              <a:t> </a:t>
            </a:r>
          </a:p>
          <a:p>
            <a:pPr marL="609585" indent="-609585">
              <a:buFont typeface="Arial"/>
              <a:buChar char="•"/>
            </a:pPr>
            <a:r>
              <a:rPr lang="en-US" sz="3733" dirty="0"/>
              <a:t>vagrant</a:t>
            </a:r>
          </a:p>
        </p:txBody>
      </p:sp>
      <p:sp>
        <p:nvSpPr>
          <p:cNvPr id="8" name="Rectangle 7"/>
          <p:cNvSpPr/>
          <p:nvPr/>
        </p:nvSpPr>
        <p:spPr bwMode="auto">
          <a:xfrm>
            <a:off x="1114107" y="3004210"/>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1681206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err="1"/>
              <a:t>P</a:t>
            </a:r>
            <a:r>
              <a:rPr lang="en-US" dirty="0" err="1" smtClean="0"/>
              <a:t>rovisioner</a:t>
            </a:r>
            <a:endParaRPr lang="en-US" dirty="0"/>
          </a:p>
        </p:txBody>
      </p:sp>
      <p:sp>
        <p:nvSpPr>
          <p:cNvPr id="3" name="Content Placeholder 2"/>
          <p:cNvSpPr>
            <a:spLocks noGrp="1"/>
          </p:cNvSpPr>
          <p:nvPr>
            <p:ph sz="quarter" idx="10"/>
          </p:nvPr>
        </p:nvSpPr>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tells Test Kitchen how to run Chef, to apply the code in our cookbook to the machine under test.</a:t>
            </a:r>
          </a:p>
          <a:p>
            <a:endParaRPr lang="en-US" sz="3733" dirty="0"/>
          </a:p>
          <a:p>
            <a:r>
              <a:rPr lang="en-US" sz="3733" dirty="0"/>
              <a:t>The default and simplest approach is to use </a:t>
            </a:r>
            <a:r>
              <a:rPr lang="en-US" sz="3733" dirty="0" err="1">
                <a:latin typeface="+mj-lt"/>
                <a:cs typeface="Courier New" panose="02070309020205020404" pitchFamily="49" charset="0"/>
              </a:rPr>
              <a:t>chef_zero</a:t>
            </a:r>
            <a:r>
              <a:rPr lang="en-US" sz="3733" dirty="0">
                <a:latin typeface="+mj-lt"/>
              </a:rPr>
              <a:t>.</a:t>
            </a:r>
            <a:endParaRPr lang="en-US" sz="3733" dirty="0">
              <a:latin typeface="+mj-lt"/>
              <a:cs typeface="Courier New" panose="02070309020205020404" pitchFamily="49" charset="0"/>
            </a:endParaRPr>
          </a:p>
        </p:txBody>
      </p:sp>
      <p:sp>
        <p:nvSpPr>
          <p:cNvPr id="8" name="Rectangle 7"/>
          <p:cNvSpPr/>
          <p:nvPr/>
        </p:nvSpPr>
        <p:spPr bwMode="auto">
          <a:xfrm>
            <a:off x="1137007" y="4429603"/>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29511520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a:t>P</a:t>
            </a:r>
            <a:r>
              <a:rPr lang="en-US" dirty="0" smtClean="0"/>
              <a:t>latforms</a:t>
            </a:r>
            <a:endParaRPr lang="en-US" dirty="0"/>
          </a:p>
        </p:txBody>
      </p:sp>
      <p:sp>
        <p:nvSpPr>
          <p:cNvPr id="3" name="Content Placeholder 2"/>
          <p:cNvSpPr>
            <a:spLocks noGrp="1"/>
          </p:cNvSpPr>
          <p:nvPr>
            <p:ph sz="quarter" idx="10"/>
          </p:nvPr>
        </p:nvSpPr>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is a list of operation systems on which we want to run our code.</a:t>
            </a:r>
            <a:endParaRPr lang="en-US" sz="3733" dirty="0">
              <a:latin typeface="Courier New" panose="02070309020205020404" pitchFamily="49" charset="0"/>
              <a:cs typeface="Courier New" panose="02070309020205020404" pitchFamily="49" charset="0"/>
            </a:endParaRPr>
          </a:p>
        </p:txBody>
      </p:sp>
      <p:sp>
        <p:nvSpPr>
          <p:cNvPr id="8" name="Rectangle 7"/>
          <p:cNvSpPr/>
          <p:nvPr/>
        </p:nvSpPr>
        <p:spPr bwMode="auto">
          <a:xfrm>
            <a:off x="1126290" y="5810428"/>
            <a:ext cx="7037439" cy="1081980"/>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2551398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a:t>Suites</a:t>
            </a:r>
          </a:p>
        </p:txBody>
      </p:sp>
      <p:sp>
        <p:nvSpPr>
          <p:cNvPr id="3" name="Content Placeholder 2"/>
          <p:cNvSpPr>
            <a:spLocks noGrp="1"/>
          </p:cNvSpPr>
          <p:nvPr>
            <p:ph sz="quarter" idx="10"/>
          </p:nvPr>
        </p:nvSpPr>
        <p:spPr/>
        <p:txBody>
          <a:bodyPr>
            <a:noAutofit/>
          </a:bodyPr>
          <a:lstStyle/>
          <a:p>
            <a:r>
              <a:rPr lang="en-US" sz="2400" dirty="0" smtClean="0"/>
              <a:t>...</a:t>
            </a:r>
          </a:p>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a:p>
            <a:r>
              <a:rPr lang="en-US" sz="2400" dirty="0"/>
              <a:t>      - recipe[workstation::default]</a:t>
            </a:r>
          </a:p>
          <a:p>
            <a:r>
              <a:rPr lang="en-US" sz="2400" dirty="0"/>
              <a:t>    attributes:</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section defines what we want to test. It includes the Chef run-list of recipes that we want to test.</a:t>
            </a:r>
          </a:p>
          <a:p>
            <a:endParaRPr lang="en-US" sz="3733" dirty="0"/>
          </a:p>
          <a:p>
            <a:r>
              <a:rPr lang="en-US" sz="3733" dirty="0"/>
              <a:t>We define a single suite named "default".</a:t>
            </a:r>
          </a:p>
        </p:txBody>
      </p:sp>
      <p:sp>
        <p:nvSpPr>
          <p:cNvPr id="8" name="Rectangle 7"/>
          <p:cNvSpPr/>
          <p:nvPr/>
        </p:nvSpPr>
        <p:spPr bwMode="auto">
          <a:xfrm>
            <a:off x="1137007" y="3462135"/>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33665255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a:t>Suites</a:t>
            </a:r>
          </a:p>
        </p:txBody>
      </p:sp>
      <p:sp>
        <p:nvSpPr>
          <p:cNvPr id="3" name="Content Placeholder 2"/>
          <p:cNvSpPr>
            <a:spLocks noGrp="1"/>
          </p:cNvSpPr>
          <p:nvPr>
            <p:ph sz="quarter" idx="10"/>
          </p:nvPr>
        </p:nvSpPr>
        <p:spPr/>
        <p:txBody>
          <a:bodyPr>
            <a:noAutofit/>
          </a:bodyPr>
          <a:lstStyle/>
          <a:p>
            <a:r>
              <a:rPr lang="en-US" sz="2400" dirty="0" smtClean="0"/>
              <a:t>...</a:t>
            </a:r>
          </a:p>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a:p>
            <a:r>
              <a:rPr lang="en-US" sz="2400" dirty="0"/>
              <a:t>      - recipe[workstation::default]</a:t>
            </a:r>
          </a:p>
          <a:p>
            <a:r>
              <a:rPr lang="en-US" sz="2400" dirty="0"/>
              <a:t>    attributes:</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latin typeface="+mj-lt"/>
              </a:rPr>
              <a:t>The suite named </a:t>
            </a:r>
            <a:r>
              <a:rPr lang="en-US" sz="3733" dirty="0">
                <a:latin typeface="+mj-lt"/>
                <a:cs typeface="Courier New" panose="02070309020205020404" pitchFamily="49" charset="0"/>
              </a:rPr>
              <a:t>"default" </a:t>
            </a:r>
            <a:r>
              <a:rPr lang="en-US" sz="3733" dirty="0">
                <a:latin typeface="+mj-lt"/>
              </a:rPr>
              <a:t>defines a </a:t>
            </a:r>
            <a:r>
              <a:rPr lang="en-US" sz="3733" dirty="0" err="1">
                <a:latin typeface="+mj-lt"/>
              </a:rPr>
              <a:t>run_list</a:t>
            </a:r>
            <a:r>
              <a:rPr lang="en-US" sz="3733" dirty="0">
                <a:latin typeface="+mj-lt"/>
              </a:rPr>
              <a:t>.</a:t>
            </a:r>
          </a:p>
          <a:p>
            <a:endParaRPr lang="en-US" sz="3733" dirty="0">
              <a:latin typeface="+mj-lt"/>
            </a:endParaRPr>
          </a:p>
          <a:p>
            <a:r>
              <a:rPr lang="en-US" sz="3733" dirty="0">
                <a:latin typeface="+mj-lt"/>
              </a:rPr>
              <a:t>Run the </a:t>
            </a:r>
            <a:r>
              <a:rPr lang="en-US" sz="3733" dirty="0">
                <a:latin typeface="+mj-lt"/>
                <a:cs typeface="Courier New" panose="02070309020205020404" pitchFamily="49" charset="0"/>
              </a:rPr>
              <a:t>"workstation"</a:t>
            </a:r>
            <a:r>
              <a:rPr lang="en-US" sz="3733" dirty="0">
                <a:latin typeface="+mj-lt"/>
              </a:rPr>
              <a:t> cookbook's </a:t>
            </a:r>
            <a:r>
              <a:rPr lang="en-US" sz="3733" dirty="0">
                <a:latin typeface="+mj-lt"/>
                <a:cs typeface="Courier New" panose="02070309020205020404" pitchFamily="49" charset="0"/>
              </a:rPr>
              <a:t>"default"</a:t>
            </a:r>
            <a:r>
              <a:rPr lang="en-US" sz="3733" dirty="0">
                <a:latin typeface="+mj-lt"/>
              </a:rPr>
              <a:t> recipe file.</a:t>
            </a:r>
          </a:p>
          <a:p>
            <a:endParaRPr lang="en-US" sz="3733" dirty="0"/>
          </a:p>
        </p:txBody>
      </p:sp>
      <p:sp>
        <p:nvSpPr>
          <p:cNvPr id="8" name="Rectangle 7"/>
          <p:cNvSpPr/>
          <p:nvPr/>
        </p:nvSpPr>
        <p:spPr bwMode="auto">
          <a:xfrm>
            <a:off x="1137007" y="4417342"/>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4249239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Use </a:t>
            </a:r>
            <a:r>
              <a:rPr lang="en-US" dirty="0" smtClean="0"/>
              <a:t>Test </a:t>
            </a:r>
            <a:r>
              <a:rPr lang="en-US" dirty="0"/>
              <a:t>Kitchen </a:t>
            </a:r>
            <a:r>
              <a:rPr lang="en-US" dirty="0" smtClean="0"/>
              <a:t>to verify your recipes converge on a virtual instance</a:t>
            </a:r>
            <a:endParaRPr lang="en-US" dirty="0"/>
          </a:p>
          <a:p>
            <a:pPr marL="918610" lvl="1" indent="-609585">
              <a:buFont typeface="Wingdings" panose="05000000000000000000" pitchFamily="2" charset="2"/>
              <a:buChar char="Ø"/>
            </a:pPr>
            <a:r>
              <a:rPr lang="en-US" dirty="0" smtClean="0"/>
              <a:t>Read the </a:t>
            </a:r>
            <a:r>
              <a:rPr lang="en-US" dirty="0" err="1" smtClean="0"/>
              <a:t>ServerSpec</a:t>
            </a:r>
            <a:r>
              <a:rPr lang="en-US" dirty="0" smtClean="0"/>
              <a:t> documentation</a:t>
            </a:r>
          </a:p>
          <a:p>
            <a:pPr marL="918610" lvl="1" indent="-609585">
              <a:buFont typeface="Wingdings" panose="05000000000000000000" pitchFamily="2" charset="2"/>
              <a:buChar char="Ø"/>
            </a:pPr>
            <a:r>
              <a:rPr lang="en-US" dirty="0" smtClean="0"/>
              <a:t>Write and execute tests</a:t>
            </a:r>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189381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Test Matrix</a:t>
            </a:r>
            <a:endParaRPr lang="en-US" dirty="0"/>
          </a:p>
        </p:txBody>
      </p:sp>
      <p:sp>
        <p:nvSpPr>
          <p:cNvPr id="3" name="Subtitle 2"/>
          <p:cNvSpPr>
            <a:spLocks noGrp="1"/>
          </p:cNvSpPr>
          <p:nvPr>
            <p:ph type="subTitle" idx="1"/>
          </p:nvPr>
        </p:nvSpPr>
        <p:spPr>
          <a:xfrm>
            <a:off x="3013753" y="3506117"/>
            <a:ext cx="10974132" cy="3781219"/>
          </a:xfrm>
        </p:spPr>
        <p:txBody>
          <a:bodyPr/>
          <a:lstStyle/>
          <a:p>
            <a:r>
              <a:rPr lang="en-US" dirty="0" smtClean="0"/>
              <a:t>Kitchen defines a list of instances, or test matrix, based on the platforms multiplied by the suites.</a:t>
            </a:r>
          </a:p>
          <a:p>
            <a:endParaRPr lang="en-US" dirty="0"/>
          </a:p>
          <a:p>
            <a:pPr algn="ctr"/>
            <a:r>
              <a:rPr lang="en-US" dirty="0" smtClean="0">
                <a:latin typeface="+mj-lt"/>
                <a:cs typeface="Courier New" panose="02070309020205020404" pitchFamily="49" charset="0"/>
              </a:rPr>
              <a:t>PLATFORMS x SUITES</a:t>
            </a:r>
          </a:p>
          <a:p>
            <a:pPr algn="ctr"/>
            <a:endParaRPr lang="en-US" dirty="0">
              <a:latin typeface="Courier New" panose="02070309020205020404" pitchFamily="49" charset="0"/>
              <a:cs typeface="Courier New" panose="02070309020205020404" pitchFamily="49" charset="0"/>
            </a:endParaRPr>
          </a:p>
          <a:p>
            <a:r>
              <a:rPr lang="en-US" dirty="0" smtClean="0">
                <a:latin typeface="+mj-lt"/>
                <a:cs typeface="Courier New" panose="02070309020205020404" pitchFamily="49" charset="0"/>
              </a:rPr>
              <a:t>Running kitchen list</a:t>
            </a:r>
            <a:r>
              <a:rPr lang="en-US" dirty="0">
                <a:latin typeface="+mj-lt"/>
                <a:cs typeface="Courier New" panose="02070309020205020404" pitchFamily="49" charset="0"/>
              </a:rPr>
              <a:t> </a:t>
            </a:r>
            <a:r>
              <a:rPr lang="en-US" dirty="0" smtClean="0">
                <a:cs typeface="Courier New" panose="02070309020205020404" pitchFamily="49" charset="0"/>
              </a:rPr>
              <a:t>will show that matrix.</a:t>
            </a:r>
            <a:endParaRPr lang="en-US"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15424318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Kitchen Test Matrix</a:t>
            </a:r>
            <a:endParaRPr lang="en-US" dirty="0"/>
          </a:p>
        </p:txBody>
      </p:sp>
      <p:sp>
        <p:nvSpPr>
          <p:cNvPr id="3" name="Content Placeholder 2"/>
          <p:cNvSpPr>
            <a:spLocks noGrp="1"/>
          </p:cNvSpPr>
          <p:nvPr>
            <p:ph sz="quarter" idx="10"/>
          </p:nvPr>
        </p:nvSpPr>
        <p:spPr>
          <a:xfrm>
            <a:off x="1121104" y="2315962"/>
            <a:ext cx="14423693" cy="2570841"/>
          </a:xfrm>
        </p:spPr>
        <p:txBody>
          <a:bodyPr/>
          <a:lstStyle/>
          <a:p>
            <a:r>
              <a:rPr lang="en-US" dirty="0"/>
              <a:t>Instance             Driver   </a:t>
            </a:r>
            <a:r>
              <a:rPr lang="en-US" dirty="0" err="1"/>
              <a:t>Provisioner</a:t>
            </a:r>
            <a:r>
              <a:rPr lang="en-US" dirty="0"/>
              <a:t>  Last Action</a:t>
            </a:r>
          </a:p>
          <a:p>
            <a:r>
              <a:rPr lang="en-US" dirty="0"/>
              <a:t>default-ubuntu-1204  Vagrant  </a:t>
            </a:r>
            <a:r>
              <a:rPr lang="en-US" dirty="0" err="1"/>
              <a:t>ChefZero</a:t>
            </a:r>
            <a:r>
              <a:rPr lang="en-US" dirty="0"/>
              <a:t>     &lt;Not Created&gt;</a:t>
            </a:r>
          </a:p>
          <a:p>
            <a:r>
              <a:rPr lang="en-US" dirty="0"/>
              <a:t>default-centos-</a:t>
            </a:r>
            <a:r>
              <a:rPr lang="en-US" dirty="0" smtClean="0"/>
              <a:t>65    </a:t>
            </a:r>
            <a:r>
              <a:rPr lang="en-US" dirty="0"/>
              <a:t>Vagrant  </a:t>
            </a:r>
            <a:r>
              <a:rPr lang="en-US" dirty="0" err="1"/>
              <a:t>ChefZero</a:t>
            </a:r>
            <a:r>
              <a:rPr lang="en-US" dirty="0"/>
              <a:t>     &lt;Not Created&gt;</a:t>
            </a:r>
          </a:p>
        </p:txBody>
      </p:sp>
      <p:sp>
        <p:nvSpPr>
          <p:cNvPr id="4" name="Text Placeholder 3"/>
          <p:cNvSpPr>
            <a:spLocks noGrp="1"/>
          </p:cNvSpPr>
          <p:nvPr>
            <p:ph type="body" sz="quarter" idx="11"/>
          </p:nvPr>
        </p:nvSpPr>
        <p:spPr/>
        <p:txBody>
          <a:bodyPr/>
          <a:lstStyle/>
          <a:p>
            <a:r>
              <a:rPr lang="en-US" dirty="0" smtClean="0"/>
              <a:t>$ kitchen list</a:t>
            </a:r>
            <a:endParaRPr lang="en-US" dirty="0"/>
          </a:p>
        </p:txBody>
      </p:sp>
      <p:sp>
        <p:nvSpPr>
          <p:cNvPr id="6" name="TextBox 5"/>
          <p:cNvSpPr txBox="1"/>
          <p:nvPr/>
        </p:nvSpPr>
        <p:spPr bwMode="white">
          <a:xfrm>
            <a:off x="1125354" y="5213453"/>
            <a:ext cx="7212980" cy="2711319"/>
          </a:xfrm>
          <a:prstGeom prst="rect">
            <a:avLst/>
          </a:prstGeom>
        </p:spPr>
        <p:txBody>
          <a:bodyPr vert="horz" wrap="square" lIns="121920" tIns="121920" rIns="121920" bIns="121920" rtlCol="0">
            <a:normAutofit fontScale="92500" lnSpcReduction="20000"/>
          </a:bodyPr>
          <a:lstStyle/>
          <a:p>
            <a:r>
              <a:rPr lang="en-US" sz="3200" dirty="0">
                <a:latin typeface="Courier New" panose="02070309020205020404" pitchFamily="49" charset="0"/>
                <a:cs typeface="Courier New" panose="02070309020205020404" pitchFamily="49" charset="0"/>
              </a:rPr>
              <a:t>suites:</a:t>
            </a:r>
          </a:p>
          <a:p>
            <a:r>
              <a:rPr lang="en-US" sz="3200" dirty="0">
                <a:latin typeface="Courier New" panose="02070309020205020404" pitchFamily="49" charset="0"/>
                <a:cs typeface="Courier New" panose="02070309020205020404" pitchFamily="49" charset="0"/>
              </a:rPr>
              <a:t>  - name: default</a:t>
            </a:r>
          </a:p>
          <a:p>
            <a:r>
              <a:rPr lang="en-US" sz="3200" dirty="0">
                <a:latin typeface="Courier New" panose="02070309020205020404" pitchFamily="49" charset="0"/>
                <a:cs typeface="Courier New" panose="02070309020205020404" pitchFamily="49" charset="0"/>
              </a:rPr>
              <a:t>    </a:t>
            </a:r>
            <a:r>
              <a:rPr lang="en-US" sz="3200" dirty="0" err="1">
                <a:latin typeface="Courier New" panose="02070309020205020404" pitchFamily="49" charset="0"/>
                <a:cs typeface="Courier New" panose="02070309020205020404" pitchFamily="49" charset="0"/>
              </a:rPr>
              <a:t>run_list</a:t>
            </a:r>
            <a:r>
              <a:rPr lang="en-US" sz="3200" dirty="0">
                <a:latin typeface="Courier New" panose="02070309020205020404" pitchFamily="49" charset="0"/>
                <a:cs typeface="Courier New" panose="02070309020205020404" pitchFamily="49" charset="0"/>
              </a:rPr>
              <a:t>:</a:t>
            </a:r>
          </a:p>
          <a:p>
            <a:r>
              <a:rPr lang="en-US" sz="3200" dirty="0">
                <a:latin typeface="Courier New" panose="02070309020205020404" pitchFamily="49" charset="0"/>
                <a:cs typeface="Courier New" panose="02070309020205020404" pitchFamily="49" charset="0"/>
              </a:rPr>
              <a:t>      - recipe[workstation::default]</a:t>
            </a:r>
          </a:p>
          <a:p>
            <a:r>
              <a:rPr lang="en-US" sz="3200" dirty="0">
                <a:latin typeface="Courier New" panose="02070309020205020404" pitchFamily="49" charset="0"/>
                <a:cs typeface="Courier New" panose="02070309020205020404" pitchFamily="49" charset="0"/>
              </a:rPr>
              <a:t>    attributes:</a:t>
            </a:r>
          </a:p>
        </p:txBody>
      </p:sp>
      <p:sp>
        <p:nvSpPr>
          <p:cNvPr id="7" name="TextBox 6"/>
          <p:cNvSpPr txBox="1"/>
          <p:nvPr/>
        </p:nvSpPr>
        <p:spPr bwMode="white">
          <a:xfrm>
            <a:off x="8327181" y="5213453"/>
            <a:ext cx="7212980" cy="2711319"/>
          </a:xfrm>
          <a:prstGeom prst="rect">
            <a:avLst/>
          </a:prstGeom>
        </p:spPr>
        <p:txBody>
          <a:bodyPr vert="horz" wrap="square" lIns="121920" tIns="121920" rIns="121920" bIns="121920" rtlCol="0">
            <a:normAutofit/>
          </a:bodyPr>
          <a:lstStyle/>
          <a:p>
            <a:r>
              <a:rPr lang="en-US" sz="3200" dirty="0">
                <a:latin typeface="Courier New" panose="02070309020205020404" pitchFamily="49" charset="0"/>
                <a:cs typeface="Courier New" panose="02070309020205020404" pitchFamily="49" charset="0"/>
              </a:rPr>
              <a:t>platforms:</a:t>
            </a:r>
          </a:p>
          <a:p>
            <a:r>
              <a:rPr lang="en-US" sz="3200" dirty="0">
                <a:latin typeface="Courier New" panose="02070309020205020404" pitchFamily="49" charset="0"/>
                <a:cs typeface="Courier New" panose="02070309020205020404" pitchFamily="49" charset="0"/>
              </a:rPr>
              <a:t>  - name: ubuntu-12.04</a:t>
            </a:r>
          </a:p>
          <a:p>
            <a:r>
              <a:rPr lang="en-US" sz="3200" dirty="0">
                <a:latin typeface="Courier New" panose="02070309020205020404" pitchFamily="49" charset="0"/>
                <a:cs typeface="Courier New" panose="02070309020205020404" pitchFamily="49" charset="0"/>
              </a:rPr>
              <a:t>  - name: centos-6.5</a:t>
            </a:r>
          </a:p>
        </p:txBody>
      </p:sp>
      <p:sp>
        <p:nvSpPr>
          <p:cNvPr id="8" name="Rectangle 7"/>
          <p:cNvSpPr/>
          <p:nvPr/>
        </p:nvSpPr>
        <p:spPr bwMode="auto">
          <a:xfrm>
            <a:off x="1125355" y="5819154"/>
            <a:ext cx="7180827"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8306181" y="5818738"/>
            <a:ext cx="7234416"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1" name="Rectangle 10"/>
          <p:cNvSpPr/>
          <p:nvPr/>
        </p:nvSpPr>
        <p:spPr bwMode="auto">
          <a:xfrm>
            <a:off x="1114201" y="2785890"/>
            <a:ext cx="14447831"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10" name="Slide Number Placeholder 9"/>
          <p:cNvSpPr>
            <a:spLocks noGrp="1"/>
          </p:cNvSpPr>
          <p:nvPr>
            <p:ph type="sldNum" sz="quarter" idx="16"/>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25463773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View the Kitchen Test Matrix</a:t>
            </a:r>
            <a:endParaRPr lang="en-US" dirty="0"/>
          </a:p>
        </p:txBody>
      </p:sp>
      <p:sp>
        <p:nvSpPr>
          <p:cNvPr id="3" name="Content Placeholder 2"/>
          <p:cNvSpPr>
            <a:spLocks noGrp="1"/>
          </p:cNvSpPr>
          <p:nvPr>
            <p:ph sz="quarter" idx="10"/>
          </p:nvPr>
        </p:nvSpPr>
        <p:spPr>
          <a:xfrm>
            <a:off x="1121104" y="2315962"/>
            <a:ext cx="14423693" cy="2570841"/>
          </a:xfrm>
        </p:spPr>
        <p:txBody>
          <a:bodyPr/>
          <a:lstStyle/>
          <a:p>
            <a:r>
              <a:rPr lang="en-US" dirty="0"/>
              <a:t>Instance             Driver   </a:t>
            </a:r>
            <a:r>
              <a:rPr lang="en-US" dirty="0" err="1"/>
              <a:t>Provisioner</a:t>
            </a:r>
            <a:r>
              <a:rPr lang="en-US" dirty="0"/>
              <a:t>  Last Action</a:t>
            </a:r>
          </a:p>
          <a:p>
            <a:r>
              <a:rPr lang="en-US" dirty="0"/>
              <a:t>default-ubuntu-1204  Vagrant  </a:t>
            </a:r>
            <a:r>
              <a:rPr lang="en-US" dirty="0" err="1"/>
              <a:t>ChefZero</a:t>
            </a:r>
            <a:r>
              <a:rPr lang="en-US" dirty="0"/>
              <a:t>     &lt;Not Created&gt;</a:t>
            </a:r>
          </a:p>
          <a:p>
            <a:r>
              <a:rPr lang="en-US" dirty="0"/>
              <a:t>default-centos-</a:t>
            </a:r>
            <a:r>
              <a:rPr lang="en-US" dirty="0" smtClean="0"/>
              <a:t>65    </a:t>
            </a:r>
            <a:r>
              <a:rPr lang="en-US" dirty="0"/>
              <a:t>Vagrant  </a:t>
            </a:r>
            <a:r>
              <a:rPr lang="en-US" dirty="0" err="1"/>
              <a:t>ChefZero</a:t>
            </a:r>
            <a:r>
              <a:rPr lang="en-US" dirty="0"/>
              <a:t>     &lt;Not Created&gt;</a:t>
            </a:r>
          </a:p>
        </p:txBody>
      </p:sp>
      <p:sp>
        <p:nvSpPr>
          <p:cNvPr id="4" name="Text Placeholder 3"/>
          <p:cNvSpPr>
            <a:spLocks noGrp="1"/>
          </p:cNvSpPr>
          <p:nvPr>
            <p:ph type="body" sz="quarter" idx="11"/>
          </p:nvPr>
        </p:nvSpPr>
        <p:spPr/>
        <p:txBody>
          <a:bodyPr/>
          <a:lstStyle/>
          <a:p>
            <a:r>
              <a:rPr lang="en-US" dirty="0" smtClean="0"/>
              <a:t>$ kitchen list</a:t>
            </a:r>
            <a:endParaRPr lang="en-US" dirty="0"/>
          </a:p>
        </p:txBody>
      </p:sp>
      <p:sp>
        <p:nvSpPr>
          <p:cNvPr id="6" name="TextBox 5"/>
          <p:cNvSpPr txBox="1"/>
          <p:nvPr/>
        </p:nvSpPr>
        <p:spPr bwMode="white">
          <a:xfrm>
            <a:off x="1125354" y="5213453"/>
            <a:ext cx="7212980" cy="2711319"/>
          </a:xfrm>
          <a:prstGeom prst="rect">
            <a:avLst/>
          </a:prstGeom>
        </p:spPr>
        <p:txBody>
          <a:bodyPr vert="horz" wrap="square" lIns="121920" tIns="121920" rIns="121920" bIns="121920" rtlCol="0">
            <a:normAutofit fontScale="92500" lnSpcReduction="20000"/>
          </a:bodyPr>
          <a:lstStyle/>
          <a:p>
            <a:r>
              <a:rPr lang="en-US" sz="3200" dirty="0">
                <a:latin typeface="Courier New" panose="02070309020205020404" pitchFamily="49" charset="0"/>
                <a:cs typeface="Courier New" panose="02070309020205020404" pitchFamily="49" charset="0"/>
              </a:rPr>
              <a:t>suites:</a:t>
            </a:r>
          </a:p>
          <a:p>
            <a:r>
              <a:rPr lang="en-US" sz="3200" dirty="0">
                <a:latin typeface="Courier New" panose="02070309020205020404" pitchFamily="49" charset="0"/>
                <a:cs typeface="Courier New" panose="02070309020205020404" pitchFamily="49" charset="0"/>
              </a:rPr>
              <a:t>  - name: default</a:t>
            </a:r>
          </a:p>
          <a:p>
            <a:r>
              <a:rPr lang="en-US" sz="3200" dirty="0">
                <a:latin typeface="Courier New" panose="02070309020205020404" pitchFamily="49" charset="0"/>
                <a:cs typeface="Courier New" panose="02070309020205020404" pitchFamily="49" charset="0"/>
              </a:rPr>
              <a:t>    </a:t>
            </a:r>
            <a:r>
              <a:rPr lang="en-US" sz="3200" dirty="0" err="1">
                <a:latin typeface="Courier New" panose="02070309020205020404" pitchFamily="49" charset="0"/>
                <a:cs typeface="Courier New" panose="02070309020205020404" pitchFamily="49" charset="0"/>
              </a:rPr>
              <a:t>run_list</a:t>
            </a:r>
            <a:r>
              <a:rPr lang="en-US" sz="3200" dirty="0">
                <a:latin typeface="Courier New" panose="02070309020205020404" pitchFamily="49" charset="0"/>
                <a:cs typeface="Courier New" panose="02070309020205020404" pitchFamily="49" charset="0"/>
              </a:rPr>
              <a:t>:</a:t>
            </a:r>
          </a:p>
          <a:p>
            <a:r>
              <a:rPr lang="en-US" sz="3200" dirty="0">
                <a:latin typeface="Courier New" panose="02070309020205020404" pitchFamily="49" charset="0"/>
                <a:cs typeface="Courier New" panose="02070309020205020404" pitchFamily="49" charset="0"/>
              </a:rPr>
              <a:t>      - recipe[workstation::default]</a:t>
            </a:r>
          </a:p>
          <a:p>
            <a:r>
              <a:rPr lang="en-US" sz="3200" dirty="0">
                <a:latin typeface="Courier New" panose="02070309020205020404" pitchFamily="49" charset="0"/>
                <a:cs typeface="Courier New" panose="02070309020205020404" pitchFamily="49" charset="0"/>
              </a:rPr>
              <a:t>    attributes:</a:t>
            </a:r>
          </a:p>
        </p:txBody>
      </p:sp>
      <p:sp>
        <p:nvSpPr>
          <p:cNvPr id="7" name="TextBox 6"/>
          <p:cNvSpPr txBox="1"/>
          <p:nvPr/>
        </p:nvSpPr>
        <p:spPr bwMode="white">
          <a:xfrm>
            <a:off x="8327181" y="5213453"/>
            <a:ext cx="7212980" cy="2711319"/>
          </a:xfrm>
          <a:prstGeom prst="rect">
            <a:avLst/>
          </a:prstGeom>
        </p:spPr>
        <p:txBody>
          <a:bodyPr vert="horz" wrap="square" lIns="121920" tIns="121920" rIns="121920" bIns="121920" rtlCol="0">
            <a:normAutofit/>
          </a:bodyPr>
          <a:lstStyle/>
          <a:p>
            <a:r>
              <a:rPr lang="en-US" sz="3200" dirty="0">
                <a:latin typeface="Courier New" panose="02070309020205020404" pitchFamily="49" charset="0"/>
                <a:cs typeface="Courier New" panose="02070309020205020404" pitchFamily="49" charset="0"/>
              </a:rPr>
              <a:t>platforms:</a:t>
            </a:r>
          </a:p>
          <a:p>
            <a:r>
              <a:rPr lang="en-US" sz="3200" dirty="0">
                <a:latin typeface="Courier New" panose="02070309020205020404" pitchFamily="49" charset="0"/>
                <a:cs typeface="Courier New" panose="02070309020205020404" pitchFamily="49" charset="0"/>
              </a:rPr>
              <a:t>  - name: ubuntu-12.04</a:t>
            </a:r>
          </a:p>
          <a:p>
            <a:r>
              <a:rPr lang="en-US" sz="3200" dirty="0">
                <a:latin typeface="Courier New" panose="02070309020205020404" pitchFamily="49" charset="0"/>
                <a:cs typeface="Courier New" panose="02070309020205020404" pitchFamily="49" charset="0"/>
              </a:rPr>
              <a:t>  - name: centos-6.5</a:t>
            </a:r>
          </a:p>
        </p:txBody>
      </p:sp>
      <p:sp>
        <p:nvSpPr>
          <p:cNvPr id="8" name="Rectangle 7"/>
          <p:cNvSpPr/>
          <p:nvPr/>
        </p:nvSpPr>
        <p:spPr bwMode="auto">
          <a:xfrm>
            <a:off x="1125355" y="5819154"/>
            <a:ext cx="7180827"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8306181" y="6343887"/>
            <a:ext cx="7234416"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1" name="Rectangle 10"/>
          <p:cNvSpPr/>
          <p:nvPr/>
        </p:nvSpPr>
        <p:spPr bwMode="auto">
          <a:xfrm>
            <a:off x="1114201" y="3257452"/>
            <a:ext cx="14447831"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10" name="Slide Number Placeholder 9"/>
          <p:cNvSpPr>
            <a:spLocks noGrp="1"/>
          </p:cNvSpPr>
          <p:nvPr>
            <p:ph type="sldNum" sz="quarter" idx="16"/>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3737678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71597" y="2496326"/>
            <a:ext cx="13144341" cy="966571"/>
          </a:xfrm>
        </p:spPr>
        <p:txBody>
          <a:bodyPr>
            <a:normAutofit fontScale="90000"/>
          </a:bodyPr>
          <a:lstStyle/>
          <a:p>
            <a:r>
              <a:rPr lang="en-US" dirty="0" smtClean="0"/>
              <a:t>Group Exercise: Test Configuration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latin typeface="+mj-lt"/>
              </a:rPr>
              <a:t>Configure the "workstation" cookbook's </a:t>
            </a:r>
            <a:r>
              <a:rPr lang="en-US" dirty="0" smtClean="0">
                <a:latin typeface="+mj-lt"/>
                <a:cs typeface="Courier New" panose="02070309020205020404" pitchFamily="49" charset="0"/>
              </a:rPr>
              <a:t>.</a:t>
            </a:r>
            <a:r>
              <a:rPr lang="en-US" dirty="0" err="1" smtClean="0">
                <a:latin typeface="+mj-lt"/>
                <a:cs typeface="Courier New" panose="02070309020205020404" pitchFamily="49" charset="0"/>
              </a:rPr>
              <a:t>kitchen.yml</a:t>
            </a:r>
            <a:r>
              <a:rPr lang="en-US" dirty="0" smtClean="0">
                <a:latin typeface="+mj-lt"/>
              </a:rPr>
              <a:t> to use the Docker driver and </a:t>
            </a:r>
            <a:r>
              <a:rPr lang="en-US" dirty="0">
                <a:latin typeface="+mj-lt"/>
              </a:rPr>
              <a:t>centos </a:t>
            </a:r>
            <a:r>
              <a:rPr lang="en-US" dirty="0" smtClean="0">
                <a:latin typeface="+mj-lt"/>
              </a:rPr>
              <a:t>6.7 platform</a:t>
            </a:r>
          </a:p>
          <a:p>
            <a:pPr marL="380990" indent="-380990">
              <a:buFont typeface="Wingdings" charset="2"/>
              <a:buChar char="q"/>
            </a:pPr>
            <a:r>
              <a:rPr lang="en-US" dirty="0" smtClean="0">
                <a:latin typeface="+mj-lt"/>
              </a:rPr>
              <a:t>Use </a:t>
            </a:r>
            <a:r>
              <a:rPr lang="en-US" dirty="0" smtClean="0">
                <a:latin typeface="+mj-lt"/>
                <a:cs typeface="Courier New" panose="02070309020205020404" pitchFamily="49" charset="0"/>
              </a:rPr>
              <a:t>kitchen converge</a:t>
            </a:r>
            <a:r>
              <a:rPr lang="en-US" dirty="0" smtClean="0">
                <a:latin typeface="+mj-lt"/>
              </a:rPr>
              <a:t> to apply the recipe on a virtual machine</a:t>
            </a:r>
            <a:endParaRPr lang="en-US" dirty="0">
              <a:latin typeface="+mj-lt"/>
            </a:endParaRPr>
          </a:p>
        </p:txBody>
      </p:sp>
      <p:sp>
        <p:nvSpPr>
          <p:cNvPr id="4" name="Content Placeholder 3"/>
          <p:cNvSpPr>
            <a:spLocks noGrp="1"/>
          </p:cNvSpPr>
          <p:nvPr>
            <p:ph sz="quarter" idx="11"/>
          </p:nvPr>
        </p:nvSpPr>
        <p:spPr/>
        <p:txBody>
          <a:bodyPr>
            <a:normAutofit/>
          </a:bodyPr>
          <a:lstStyle/>
          <a:p>
            <a:r>
              <a:rPr lang="en-US" dirty="0" smtClean="0"/>
              <a:t>What are we running in production? Maybe I could test the cookbook against a virtual machine.</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3928788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GE: Move into the Cookbook's Directory</a:t>
            </a:r>
            <a:endParaRPr lang="en-US" dirty="0"/>
          </a:p>
        </p:txBody>
      </p:sp>
      <p:sp>
        <p:nvSpPr>
          <p:cNvPr id="4" name="Text Placeholder 3"/>
          <p:cNvSpPr>
            <a:spLocks noGrp="1"/>
          </p:cNvSpPr>
          <p:nvPr>
            <p:ph type="body" sz="quarter" idx="11"/>
          </p:nvPr>
        </p:nvSpPr>
        <p:spPr>
          <a:xfrm>
            <a:off x="1121104" y="1337149"/>
            <a:ext cx="14422528" cy="1882301"/>
          </a:xfrm>
        </p:spPr>
        <p:txBody>
          <a:bodyPr/>
          <a:lstStyle/>
          <a:p>
            <a:r>
              <a:rPr lang="en-US" dirty="0" smtClean="0"/>
              <a:t>$ cd cookbooks/workstation</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915661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GE: Setting the Driver to Docker</a:t>
            </a:r>
            <a:endParaRPr lang="en-US" dirty="0"/>
          </a:p>
        </p:txBody>
      </p:sp>
      <p:sp>
        <p:nvSpPr>
          <p:cNvPr id="9" name="Content Placeholder 8"/>
          <p:cNvSpPr>
            <a:spLocks noGrp="1"/>
          </p:cNvSpPr>
          <p:nvPr>
            <p:ph sz="quarter" idx="10"/>
          </p:nvPr>
        </p:nvSpPr>
        <p:spPr>
          <a:xfrm>
            <a:off x="1121105" y="2115596"/>
            <a:ext cx="7065287" cy="6079498"/>
          </a:xfrm>
        </p:spPr>
        <p:txBody>
          <a:bodyPr>
            <a:noAutofit/>
          </a:bodyPr>
          <a:lstStyle/>
          <a:p>
            <a:r>
              <a:rPr lang="en-US" sz="2300" dirty="0" smtClean="0"/>
              <a:t>---</a:t>
            </a:r>
          </a:p>
          <a:p>
            <a:r>
              <a:rPr lang="en-US" sz="2300" dirty="0" smtClean="0"/>
              <a:t>driver:</a:t>
            </a:r>
          </a:p>
          <a:p>
            <a:r>
              <a:rPr lang="en-US" sz="2300" dirty="0" smtClean="0"/>
              <a:t>  name: </a:t>
            </a:r>
            <a:r>
              <a:rPr lang="en-US" sz="2300" dirty="0" err="1" smtClean="0"/>
              <a:t>docker</a:t>
            </a:r>
            <a:endParaRPr lang="en-US" sz="2300" dirty="0" smtClean="0"/>
          </a:p>
          <a:p>
            <a:endParaRPr lang="en-US" sz="2300" dirty="0" smtClean="0"/>
          </a:p>
          <a:p>
            <a:r>
              <a:rPr lang="en-US" sz="2300" dirty="0" err="1" smtClean="0"/>
              <a:t>provisioner</a:t>
            </a:r>
            <a:r>
              <a:rPr lang="en-US" sz="2300" dirty="0" smtClean="0"/>
              <a:t>:</a:t>
            </a:r>
          </a:p>
          <a:p>
            <a:r>
              <a:rPr lang="en-US" sz="2300" dirty="0" smtClean="0"/>
              <a:t>  name: </a:t>
            </a:r>
            <a:r>
              <a:rPr lang="en-US" sz="2300" dirty="0" err="1" smtClean="0"/>
              <a:t>chef_zero</a:t>
            </a:r>
            <a:endParaRPr lang="en-US" sz="2300" dirty="0" smtClean="0"/>
          </a:p>
          <a:p>
            <a:endParaRPr lang="en-US" sz="2300" dirty="0" smtClean="0"/>
          </a:p>
          <a:p>
            <a:r>
              <a:rPr lang="en-US" sz="2300" dirty="0" smtClean="0"/>
              <a:t>platforms:</a:t>
            </a:r>
          </a:p>
          <a:p>
            <a:r>
              <a:rPr lang="en-US" sz="2300" dirty="0" smtClean="0"/>
              <a:t>  - name: centos-6.7</a:t>
            </a:r>
          </a:p>
          <a:p>
            <a:endParaRPr lang="en-US" sz="2300" dirty="0" smtClean="0"/>
          </a:p>
          <a:p>
            <a:r>
              <a:rPr lang="en-US" sz="2300" dirty="0" smtClean="0"/>
              <a:t>suites:</a:t>
            </a:r>
          </a:p>
          <a:p>
            <a:r>
              <a:rPr lang="en-US" sz="2300" dirty="0" smtClean="0"/>
              <a:t>  - name: default</a:t>
            </a:r>
          </a:p>
          <a:p>
            <a:r>
              <a:rPr lang="en-US" sz="2300" dirty="0" smtClean="0"/>
              <a:t>    run_list:</a:t>
            </a:r>
            <a:endParaRPr lang="en-US" sz="2300" dirty="0"/>
          </a:p>
        </p:txBody>
      </p:sp>
      <p:sp>
        <p:nvSpPr>
          <p:cNvPr id="2" name="Text Placeholder 1"/>
          <p:cNvSpPr>
            <a:spLocks noGrp="1"/>
          </p:cNvSpPr>
          <p:nvPr>
            <p:ph type="body" sz="quarter" idx="11"/>
          </p:nvPr>
        </p:nvSpPr>
        <p:spPr/>
        <p:txBody>
          <a:bodyPr>
            <a:noAutofit/>
          </a:bodyPr>
          <a:lstStyle/>
          <a:p>
            <a:r>
              <a:rPr lang="en-US" sz="3733" dirty="0" smtClean="0"/>
              <a:t>~/cookbooks/workstation/.</a:t>
            </a:r>
            <a:r>
              <a:rPr lang="en-US" sz="3733" dirty="0" err="1" smtClean="0"/>
              <a:t>kitchen.yml</a:t>
            </a:r>
            <a:endParaRPr lang="en-US" sz="3733" dirty="0"/>
          </a:p>
        </p:txBody>
      </p:sp>
      <p:pic>
        <p:nvPicPr>
          <p:cNvPr id="15" name="Content Placeholder 14" descr="small_v.png"/>
          <p:cNvPicPr>
            <a:picLocks noGrp="1" noChangeAspect="1"/>
          </p:cNvPicPr>
          <p:nvPr>
            <p:ph sz="quarter" idx="12"/>
          </p:nvPr>
        </p:nvPicPr>
        <p:blipFill>
          <a:blip r:embed="rId3">
            <a:extLst>
              <a:ext uri="{28A0092B-C50C-407E-A947-70E740481C1C}">
                <a14:useLocalDpi xmlns:a14="http://schemas.microsoft.com/office/drawing/2010/main" val="0"/>
              </a:ext>
            </a:extLst>
          </a:blip>
          <a:srcRect t="131" b="131"/>
          <a:stretch>
            <a:fillRect/>
          </a:stretch>
        </p:blipFill>
        <p:spPr/>
      </p:pic>
      <p:sp>
        <p:nvSpPr>
          <p:cNvPr id="13" name="TextBox 12"/>
          <p:cNvSpPr txBox="1"/>
          <p:nvPr/>
        </p:nvSpPr>
        <p:spPr bwMode="white">
          <a:xfrm>
            <a:off x="8186392" y="7355432"/>
            <a:ext cx="8040814" cy="709991"/>
          </a:xfrm>
          <a:prstGeom prst="rect">
            <a:avLst/>
          </a:prstGeom>
        </p:spPr>
        <p:txBody>
          <a:bodyPr vert="horz" wrap="none" lIns="121920" tIns="121920" rIns="121920" bIns="121920" rtlCol="0">
            <a:normAutofit/>
          </a:bodyPr>
          <a:lstStyle/>
          <a:p>
            <a:pPr algn="ctr"/>
            <a:r>
              <a:rPr lang="en-US" dirty="0">
                <a:solidFill>
                  <a:srgbClr val="3E4346"/>
                </a:solidFill>
                <a:cs typeface="Courier New" panose="02070309020205020404" pitchFamily="49" charset="0"/>
              </a:rPr>
              <a:t>https://</a:t>
            </a:r>
            <a:r>
              <a:rPr lang="en-US" dirty="0" err="1">
                <a:solidFill>
                  <a:srgbClr val="3E4346"/>
                </a:solidFill>
                <a:cs typeface="Courier New" panose="02070309020205020404" pitchFamily="49" charset="0"/>
              </a:rPr>
              <a:t>github.com</a:t>
            </a:r>
            <a:r>
              <a:rPr lang="en-US" dirty="0">
                <a:solidFill>
                  <a:srgbClr val="3E4346"/>
                </a:solidFill>
                <a:cs typeface="Courier New" panose="02070309020205020404" pitchFamily="49" charset="0"/>
              </a:rPr>
              <a:t>/</a:t>
            </a:r>
            <a:r>
              <a:rPr lang="en-US" dirty="0" err="1">
                <a:solidFill>
                  <a:srgbClr val="3E4346"/>
                </a:solidFill>
                <a:cs typeface="Courier New" panose="02070309020205020404" pitchFamily="49" charset="0"/>
              </a:rPr>
              <a:t>portertech</a:t>
            </a:r>
            <a:r>
              <a:rPr lang="en-US" dirty="0">
                <a:solidFill>
                  <a:srgbClr val="3E4346"/>
                </a:solidFill>
                <a:cs typeface="Courier New" panose="02070309020205020404" pitchFamily="49" charset="0"/>
              </a:rPr>
              <a:t>/kitchen-</a:t>
            </a:r>
            <a:r>
              <a:rPr lang="en-US" dirty="0" err="1">
                <a:solidFill>
                  <a:srgbClr val="3E4346"/>
                </a:solidFill>
                <a:cs typeface="Courier New" panose="02070309020205020404" pitchFamily="49" charset="0"/>
              </a:rPr>
              <a:t>docker</a:t>
            </a:r>
            <a:endParaRPr lang="en-US" dirty="0">
              <a:solidFill>
                <a:srgbClr val="3E4346"/>
              </a:solidFill>
              <a:cs typeface="Courier New" panose="02070309020205020404" pitchFamily="49" charset="0"/>
            </a:endParaRPr>
          </a:p>
        </p:txBody>
      </p:sp>
      <p:sp>
        <p:nvSpPr>
          <p:cNvPr id="14" name="Rectangle 13"/>
          <p:cNvSpPr/>
          <p:nvPr/>
        </p:nvSpPr>
        <p:spPr bwMode="auto">
          <a:xfrm>
            <a:off x="1128324" y="3035290"/>
            <a:ext cx="7007923"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3" name="Footer Placeholder 2"/>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6"/>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40440157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GE: Setting the Platform to </a:t>
            </a:r>
            <a:r>
              <a:rPr lang="en-US" dirty="0"/>
              <a:t>centos-</a:t>
            </a:r>
            <a:r>
              <a:rPr lang="en-US" dirty="0" smtClean="0"/>
              <a:t>6.7</a:t>
            </a:r>
            <a:endParaRPr lang="en-US" dirty="0"/>
          </a:p>
        </p:txBody>
      </p:sp>
      <p:sp>
        <p:nvSpPr>
          <p:cNvPr id="9" name="Content Placeholder 8"/>
          <p:cNvSpPr>
            <a:spLocks noGrp="1"/>
          </p:cNvSpPr>
          <p:nvPr>
            <p:ph sz="quarter" idx="10"/>
          </p:nvPr>
        </p:nvSpPr>
        <p:spPr>
          <a:xfrm>
            <a:off x="1121105" y="2113748"/>
            <a:ext cx="7065287" cy="6081346"/>
          </a:xfrm>
        </p:spPr>
        <p:txBody>
          <a:bodyPr>
            <a:noAutofit/>
          </a:bodyPr>
          <a:lstStyle/>
          <a:p>
            <a:r>
              <a:rPr lang="en-US" sz="2300" dirty="0"/>
              <a:t>---</a:t>
            </a:r>
          </a:p>
          <a:p>
            <a:r>
              <a:rPr lang="en-US" sz="2300" dirty="0"/>
              <a:t>driver:</a:t>
            </a:r>
          </a:p>
          <a:p>
            <a:r>
              <a:rPr lang="en-US" sz="2300" dirty="0"/>
              <a:t>  name: </a:t>
            </a:r>
            <a:r>
              <a:rPr lang="en-US" sz="2300" dirty="0" err="1"/>
              <a:t>docker</a:t>
            </a:r>
            <a:endParaRPr lang="en-US" sz="2300" dirty="0"/>
          </a:p>
          <a:p>
            <a:endParaRPr lang="en-US" sz="2300" dirty="0"/>
          </a:p>
          <a:p>
            <a:r>
              <a:rPr lang="en-US" sz="2300" dirty="0" err="1"/>
              <a:t>provisioner</a:t>
            </a:r>
            <a:r>
              <a:rPr lang="en-US" sz="2300" dirty="0"/>
              <a:t>:</a:t>
            </a:r>
          </a:p>
          <a:p>
            <a:r>
              <a:rPr lang="en-US" sz="2300" dirty="0"/>
              <a:t>  name: </a:t>
            </a:r>
            <a:r>
              <a:rPr lang="en-US" sz="2300" dirty="0" err="1"/>
              <a:t>chef_zero</a:t>
            </a:r>
            <a:endParaRPr lang="en-US" sz="2300" dirty="0"/>
          </a:p>
          <a:p>
            <a:endParaRPr lang="en-US" sz="2300" dirty="0"/>
          </a:p>
          <a:p>
            <a:r>
              <a:rPr lang="en-US" sz="2300" dirty="0"/>
              <a:t>platforms:</a:t>
            </a:r>
          </a:p>
          <a:p>
            <a:r>
              <a:rPr lang="en-US" sz="2300" dirty="0"/>
              <a:t>  - name: centos-</a:t>
            </a:r>
            <a:r>
              <a:rPr lang="en-US" sz="2300" dirty="0" smtClean="0"/>
              <a:t>6.7</a:t>
            </a:r>
            <a:endParaRPr lang="en-US" sz="2300" dirty="0"/>
          </a:p>
          <a:p>
            <a:endParaRPr lang="en-US" sz="2300" dirty="0"/>
          </a:p>
          <a:p>
            <a:r>
              <a:rPr lang="en-US" sz="2300" dirty="0"/>
              <a:t>suites:</a:t>
            </a:r>
          </a:p>
          <a:p>
            <a:r>
              <a:rPr lang="en-US" sz="2300" dirty="0"/>
              <a:t>  - name: default</a:t>
            </a:r>
          </a:p>
          <a:p>
            <a:r>
              <a:rPr lang="en-US" sz="2300" dirty="0"/>
              <a:t>    run_list</a:t>
            </a:r>
            <a:r>
              <a:rPr lang="en-US" sz="2300" dirty="0" smtClean="0"/>
              <a:t>:</a:t>
            </a:r>
            <a:endParaRPr lang="en-US" sz="2300" dirty="0"/>
          </a:p>
        </p:txBody>
      </p:sp>
      <p:sp>
        <p:nvSpPr>
          <p:cNvPr id="5" name="Text Placeholder 4"/>
          <p:cNvSpPr>
            <a:spLocks noGrp="1"/>
          </p:cNvSpPr>
          <p:nvPr>
            <p:ph type="body" sz="quarter" idx="11"/>
          </p:nvPr>
        </p:nvSpPr>
        <p:spPr/>
        <p:txBody>
          <a:bodyPr>
            <a:noAutofit/>
          </a:bodyPr>
          <a:lstStyle/>
          <a:p>
            <a:r>
              <a:rPr lang="en-US" sz="3733" dirty="0"/>
              <a:t>~/cookbooks/workstation/.</a:t>
            </a:r>
            <a:r>
              <a:rPr lang="en-US" sz="3733" dirty="0" err="1"/>
              <a:t>kitchen.yml</a:t>
            </a:r>
            <a:endParaRPr lang="en-US" sz="3733" dirty="0"/>
          </a:p>
        </p:txBody>
      </p:sp>
      <p:sp>
        <p:nvSpPr>
          <p:cNvPr id="14" name="Rectangle 13"/>
          <p:cNvSpPr/>
          <p:nvPr/>
        </p:nvSpPr>
        <p:spPr bwMode="auto">
          <a:xfrm>
            <a:off x="1117609" y="5854336"/>
            <a:ext cx="7040628"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6"/>
          </p:nvPr>
        </p:nvSpPr>
        <p:spPr/>
        <p:txBody>
          <a:bodyPr/>
          <a:lstStyle/>
          <a:p>
            <a:fld id="{D3C6E21F-9381-4880-84FB-1E73165A9E9D}" type="slidenum">
              <a:rPr lang="en-US" smtClean="0"/>
              <a:pPr/>
              <a:t>26</a:t>
            </a:fld>
            <a:endParaRPr lang="en-US" dirty="0"/>
          </a:p>
        </p:txBody>
      </p:sp>
      <p:pic>
        <p:nvPicPr>
          <p:cNvPr id="7" name="Content Placeholder 6" descr="iconCentOS.gif"/>
          <p:cNvPicPr>
            <a:picLocks noGrp="1" noChangeAspect="1"/>
          </p:cNvPicPr>
          <p:nvPr>
            <p:ph sz="quarter" idx="12"/>
          </p:nvPr>
        </p:nvPicPr>
        <p:blipFill rotWithShape="1">
          <a:blip r:embed="rId3">
            <a:extLst>
              <a:ext uri="{28A0092B-C50C-407E-A947-70E740481C1C}">
                <a14:useLocalDpi xmlns:a14="http://schemas.microsoft.com/office/drawing/2010/main" val="0"/>
              </a:ext>
            </a:extLst>
          </a:blip>
          <a:srcRect t="495" b="20275"/>
          <a:stretch/>
        </p:blipFill>
        <p:spPr>
          <a:xfrm>
            <a:off x="8478838" y="2112963"/>
            <a:ext cx="7065962" cy="5598389"/>
          </a:xfrm>
        </p:spPr>
      </p:pic>
      <p:sp>
        <p:nvSpPr>
          <p:cNvPr id="10" name="TextBox 9"/>
          <p:cNvSpPr txBox="1"/>
          <p:nvPr/>
        </p:nvSpPr>
        <p:spPr bwMode="white">
          <a:xfrm>
            <a:off x="7991166" y="7455735"/>
            <a:ext cx="8040814" cy="709991"/>
          </a:xfrm>
          <a:prstGeom prst="rect">
            <a:avLst/>
          </a:prstGeom>
        </p:spPr>
        <p:txBody>
          <a:bodyPr vert="horz" wrap="none" lIns="121920" tIns="121920" rIns="121920" bIns="121920" rtlCol="0">
            <a:normAutofit/>
          </a:bodyPr>
          <a:lstStyle/>
          <a:p>
            <a:pPr algn="ctr"/>
            <a:r>
              <a:rPr lang="en-US" dirty="0">
                <a:solidFill>
                  <a:srgbClr val="3E4346"/>
                </a:solidFill>
                <a:cs typeface="Courier New" panose="02070309020205020404" pitchFamily="49" charset="0"/>
              </a:rPr>
              <a:t>https://</a:t>
            </a:r>
            <a:r>
              <a:rPr lang="en-US" dirty="0" err="1" smtClean="0">
                <a:solidFill>
                  <a:srgbClr val="3E4346"/>
                </a:solidFill>
                <a:cs typeface="Courier New" panose="02070309020205020404" pitchFamily="49" charset="0"/>
              </a:rPr>
              <a:t>www.centos.org</a:t>
            </a:r>
            <a:endParaRPr lang="en-US" dirty="0">
              <a:solidFill>
                <a:srgbClr val="3E4346"/>
              </a:solidFill>
              <a:cs typeface="Courier New" panose="02070309020205020404" pitchFamily="49" charset="0"/>
            </a:endParaRPr>
          </a:p>
        </p:txBody>
      </p:sp>
    </p:spTree>
    <p:extLst>
      <p:ext uri="{BB962C8B-B14F-4D97-AF65-F5344CB8AC3E}">
        <p14:creationId xmlns:p14="http://schemas.microsoft.com/office/powerpoint/2010/main" val="3549443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19939" y="2271707"/>
            <a:ext cx="14423693" cy="3406080"/>
          </a:xfrm>
        </p:spPr>
        <p:txBody>
          <a:bodyPr/>
          <a:lstStyle/>
          <a:p>
            <a:r>
              <a:rPr lang="en-US" dirty="0"/>
              <a:t>Instance           Driver  </a:t>
            </a:r>
            <a:r>
              <a:rPr lang="en-US" dirty="0" err="1"/>
              <a:t>Provisioner</a:t>
            </a:r>
            <a:r>
              <a:rPr lang="en-US" dirty="0"/>
              <a:t>  Verifier  Transport  Last Action</a:t>
            </a:r>
          </a:p>
          <a:p>
            <a:r>
              <a:rPr lang="en-US" dirty="0"/>
              <a:t>default-centos-</a:t>
            </a:r>
            <a:r>
              <a:rPr lang="en-US" dirty="0" smtClean="0"/>
              <a:t>67  </a:t>
            </a:r>
            <a:r>
              <a:rPr lang="en-US" dirty="0"/>
              <a:t>Docker  </a:t>
            </a:r>
            <a:r>
              <a:rPr lang="en-US" dirty="0" err="1"/>
              <a:t>ChefZero</a:t>
            </a:r>
            <a:r>
              <a:rPr lang="en-US" dirty="0"/>
              <a:t>     Busser    Ssh        &lt;Not Created&gt;</a:t>
            </a:r>
          </a:p>
        </p:txBody>
      </p:sp>
      <p:sp>
        <p:nvSpPr>
          <p:cNvPr id="3" name="Title 2"/>
          <p:cNvSpPr>
            <a:spLocks noGrp="1"/>
          </p:cNvSpPr>
          <p:nvPr>
            <p:ph type="title"/>
          </p:nvPr>
        </p:nvSpPr>
        <p:spPr/>
        <p:txBody>
          <a:bodyPr/>
          <a:lstStyle/>
          <a:p>
            <a:r>
              <a:rPr lang="en-US" dirty="0" smtClean="0"/>
              <a:t>GE: Look at the Test Matrix</a:t>
            </a:r>
            <a:endParaRPr lang="en-US" dirty="0"/>
          </a:p>
        </p:txBody>
      </p:sp>
      <p:sp>
        <p:nvSpPr>
          <p:cNvPr id="4" name="Text Placeholder 3"/>
          <p:cNvSpPr>
            <a:spLocks noGrp="1"/>
          </p:cNvSpPr>
          <p:nvPr>
            <p:ph type="body" sz="quarter" idx="11"/>
          </p:nvPr>
        </p:nvSpPr>
        <p:spPr/>
        <p:txBody>
          <a:bodyPr/>
          <a:lstStyle/>
          <a:p>
            <a:r>
              <a:rPr lang="en-US" dirty="0" smtClean="0"/>
              <a:t>$ kitchen list</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27</a:t>
            </a:fld>
            <a:endParaRPr lang="en-US" dirty="0"/>
          </a:p>
        </p:txBody>
      </p:sp>
      <p:sp>
        <p:nvSpPr>
          <p:cNvPr id="8" name="Rectangle 7"/>
          <p:cNvSpPr/>
          <p:nvPr/>
        </p:nvSpPr>
        <p:spPr bwMode="auto">
          <a:xfrm>
            <a:off x="1137007" y="2720292"/>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8138916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Converging a Cookbook</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Configure the "workstation" cookbook's </a:t>
            </a:r>
            <a:r>
              <a:rPr lang="en-US" dirty="0" smtClean="0">
                <a:latin typeface="+mj-lt"/>
                <a:cs typeface="Courier New" panose="02070309020205020404" pitchFamily="49" charset="0"/>
              </a:rPr>
              <a:t>.</a:t>
            </a:r>
            <a:r>
              <a:rPr lang="en-US" dirty="0" err="1" smtClean="0">
                <a:latin typeface="+mj-lt"/>
                <a:cs typeface="Courier New" panose="02070309020205020404" pitchFamily="49" charset="0"/>
              </a:rPr>
              <a:t>kitchen.yml</a:t>
            </a:r>
            <a:r>
              <a:rPr lang="en-US" dirty="0" smtClean="0">
                <a:latin typeface="+mj-lt"/>
              </a:rPr>
              <a:t> to use the Docker driver and centos-6.7 platform</a:t>
            </a:r>
          </a:p>
          <a:p>
            <a:pPr marL="380990" indent="-380990">
              <a:buFont typeface="Wingdings" charset="2"/>
              <a:buChar char="q"/>
            </a:pPr>
            <a:r>
              <a:rPr lang="en-US" dirty="0" smtClean="0">
                <a:latin typeface="+mj-lt"/>
              </a:rPr>
              <a:t>Use </a:t>
            </a:r>
            <a:r>
              <a:rPr lang="en-US" dirty="0" smtClean="0">
                <a:latin typeface="+mj-lt"/>
                <a:cs typeface="Courier New" panose="02070309020205020404" pitchFamily="49" charset="0"/>
              </a:rPr>
              <a:t>kitchen converge</a:t>
            </a:r>
            <a:r>
              <a:rPr lang="en-US" dirty="0" smtClean="0">
                <a:latin typeface="+mj-lt"/>
              </a:rPr>
              <a:t> to apply the recipe on a virtual machine</a:t>
            </a:r>
            <a:endParaRPr lang="en-US" dirty="0">
              <a:latin typeface="+mj-lt"/>
            </a:endParaRPr>
          </a:p>
        </p:txBody>
      </p:sp>
      <p:sp>
        <p:nvSpPr>
          <p:cNvPr id="4" name="Content Placeholder 3"/>
          <p:cNvSpPr>
            <a:spLocks noGrp="1"/>
          </p:cNvSpPr>
          <p:nvPr>
            <p:ph sz="quarter" idx="11"/>
          </p:nvPr>
        </p:nvSpPr>
        <p:spPr/>
        <p:txBody>
          <a:bodyPr>
            <a:normAutofit fontScale="92500" lnSpcReduction="10000"/>
          </a:bodyPr>
          <a:lstStyle/>
          <a:p>
            <a:r>
              <a:rPr lang="en-US" dirty="0"/>
              <a:t>Before I add features it really would be nice to test these cookbooks against </a:t>
            </a:r>
            <a:r>
              <a:rPr lang="en-US" dirty="0" smtClean="0"/>
              <a:t>the environments </a:t>
            </a:r>
            <a:r>
              <a:rPr lang="en-US" dirty="0"/>
              <a:t>that resemble production.</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2248971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Create</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6397853"/>
            <a:ext cx="9817369" cy="2290867"/>
          </a:xfrm>
          <a:prstGeom prst="rect">
            <a:avLst/>
          </a:prstGeom>
        </p:spPr>
        <p:txBody>
          <a:bodyPr vert="horz" wrap="none" lIns="121920" tIns="121920" rIns="121920" bIns="121920" rtlCol="0">
            <a:normAutofit/>
          </a:bodyPr>
          <a:lstStyle/>
          <a:p>
            <a:r>
              <a:rPr lang="en-US" sz="3200" dirty="0">
                <a:latin typeface="Courier New" panose="02070309020205020404" pitchFamily="49" charset="0"/>
                <a:cs typeface="Courier New" panose="02070309020205020404" pitchFamily="49" charset="0"/>
              </a:rPr>
              <a:t>$ kitchen create [</a:t>
            </a:r>
            <a:r>
              <a:rPr lang="en-US" sz="3200" dirty="0" err="1">
                <a:latin typeface="Courier New" panose="02070309020205020404" pitchFamily="49" charset="0"/>
                <a:cs typeface="Courier New" panose="02070309020205020404" pitchFamily="49" charset="0"/>
              </a:rPr>
              <a:t>INSTANCE|REGEXP|all</a:t>
            </a:r>
            <a:r>
              <a:rPr lang="en-US" sz="3200" dirty="0">
                <a:latin typeface="Courier New" panose="02070309020205020404" pitchFamily="49" charset="0"/>
                <a:cs typeface="Courier New" panose="02070309020205020404" pitchFamily="49" charset="0"/>
              </a:rPr>
              <a:t>]</a:t>
            </a:r>
          </a:p>
          <a:p>
            <a:endParaRPr lang="en-US" sz="3200" dirty="0">
              <a:latin typeface="Courier New" panose="02070309020205020404" pitchFamily="49" charset="0"/>
              <a:cs typeface="Courier New" panose="02070309020205020404" pitchFamily="49" charset="0"/>
            </a:endParaRPr>
          </a:p>
          <a:p>
            <a:r>
              <a:rPr lang="en-US" sz="3200" dirty="0">
                <a:latin typeface="Courier New" panose="02070309020205020404" pitchFamily="49" charset="0"/>
                <a:cs typeface="Courier New" panose="02070309020205020404" pitchFamily="49" charset="0"/>
              </a:rPr>
              <a:t>Create one or more instances.</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3483596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Can We Test Cookbooks?</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r>
              <a:rPr lang="en-US" sz="3200" dirty="0"/>
              <a:t>As we start to define our infrastructure as code we also need to start thinking about testing it</a:t>
            </a:r>
            <a:r>
              <a:rPr lang="en-US" sz="3200" dirty="0" smtClean="0"/>
              <a:t>.</a:t>
            </a:r>
          </a:p>
        </p:txBody>
      </p:sp>
      <p:sp>
        <p:nvSpPr>
          <p:cNvPr id="6" name="Footer Placeholder 5"/>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23579473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19726" y="2496327"/>
            <a:ext cx="12663078" cy="777806"/>
          </a:xfrm>
        </p:spPr>
        <p:txBody>
          <a:bodyPr>
            <a:normAutofit fontScale="90000"/>
          </a:bodyPr>
          <a:lstStyle/>
          <a:p>
            <a:r>
              <a:rPr lang="en-US" dirty="0" smtClean="0"/>
              <a:t>Group Exercise: Kitchen Converge</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863014"/>
            <a:ext cx="9817369" cy="2290867"/>
          </a:xfrm>
          <a:prstGeom prst="rect">
            <a:avLst/>
          </a:prstGeom>
        </p:spPr>
        <p:txBody>
          <a:bodyPr vert="horz" wrap="none" lIns="121920" tIns="121920" rIns="121920" bIns="121920" rtlCol="0">
            <a:normAutofit/>
          </a:bodyPr>
          <a:lstStyle/>
          <a:p>
            <a:r>
              <a:rPr lang="en-US" sz="3200" dirty="0">
                <a:latin typeface="Courier New" panose="02070309020205020404" pitchFamily="49" charset="0"/>
                <a:cs typeface="Courier New" panose="02070309020205020404" pitchFamily="49" charset="0"/>
              </a:rPr>
              <a:t>$ kitchen converge [</a:t>
            </a:r>
            <a:r>
              <a:rPr lang="en-US" sz="3200" dirty="0" err="1">
                <a:latin typeface="Courier New" panose="02070309020205020404" pitchFamily="49" charset="0"/>
                <a:cs typeface="Courier New" panose="02070309020205020404" pitchFamily="49" charset="0"/>
              </a:rPr>
              <a:t>INSTANCE|REGEXP|all</a:t>
            </a:r>
            <a:r>
              <a:rPr lang="en-US" sz="3200" dirty="0">
                <a:latin typeface="Courier New" panose="02070309020205020404" pitchFamily="49" charset="0"/>
                <a:cs typeface="Courier New" panose="02070309020205020404" pitchFamily="49" charset="0"/>
              </a:rPr>
              <a:t>]</a:t>
            </a:r>
          </a:p>
          <a:p>
            <a:endParaRPr lang="en-US" sz="3200" dirty="0">
              <a:latin typeface="Courier New" panose="02070309020205020404" pitchFamily="49" charset="0"/>
              <a:cs typeface="Courier New" panose="02070309020205020404" pitchFamily="49" charset="0"/>
            </a:endParaRPr>
          </a:p>
          <a:p>
            <a:r>
              <a:rPr lang="en-US" sz="3200" dirty="0">
                <a:latin typeface="Courier New" panose="02070309020205020404" pitchFamily="49" charset="0"/>
                <a:cs typeface="Courier New" panose="02070309020205020404" pitchFamily="49" charset="0"/>
              </a:rPr>
              <a:t>Create the instance (if necessary) and then apply</a:t>
            </a:r>
          </a:p>
          <a:p>
            <a:r>
              <a:rPr lang="en-US" sz="3200" dirty="0">
                <a:latin typeface="Courier New" panose="02070309020205020404" pitchFamily="49" charset="0"/>
                <a:cs typeface="Courier New" panose="02070309020205020404" pitchFamily="49" charset="0"/>
              </a:rPr>
              <a:t>the run list to one or more instances.</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1318345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162217"/>
            <a:ext cx="14423693" cy="5959854"/>
          </a:xfrm>
        </p:spPr>
        <p:txBody>
          <a:bodyPr/>
          <a:lstStyle/>
          <a:p>
            <a:r>
              <a:rPr lang="en-US" sz="2300" dirty="0"/>
              <a:t>-----&gt; Starting Kitchen (v1.4.0)</a:t>
            </a:r>
          </a:p>
          <a:p>
            <a:r>
              <a:rPr lang="en-US" sz="2300" dirty="0"/>
              <a:t>-----&gt; Creating &lt;default-centos-</a:t>
            </a:r>
            <a:r>
              <a:rPr lang="en-US" sz="2300" dirty="0" smtClean="0"/>
              <a:t>67&gt;</a:t>
            </a:r>
            <a:r>
              <a:rPr lang="en-US" sz="2300" dirty="0"/>
              <a:t>...</a:t>
            </a:r>
          </a:p>
          <a:p>
            <a:r>
              <a:rPr lang="en-US" sz="2300" dirty="0"/>
              <a:t>       Sending build context to Docker daemon  2.56 </a:t>
            </a:r>
            <a:r>
              <a:rPr lang="en-US" sz="2300" dirty="0" smtClean="0"/>
              <a:t>kB</a:t>
            </a:r>
          </a:p>
          <a:p>
            <a:r>
              <a:rPr lang="en-US" sz="2300" dirty="0" smtClean="0"/>
              <a:t>(skipping)</a:t>
            </a:r>
            <a:endParaRPr lang="en-US" sz="2300" dirty="0"/>
          </a:p>
          <a:p>
            <a:r>
              <a:rPr lang="en-US" sz="2300" dirty="0"/>
              <a:t>-----&gt;  Finished creating &lt;default</a:t>
            </a:r>
            <a:r>
              <a:rPr lang="en-US" sz="2300" dirty="0" smtClean="0"/>
              <a:t>-centos-67&gt; </a:t>
            </a:r>
            <a:r>
              <a:rPr lang="en-US" sz="2300" dirty="0"/>
              <a:t>(1m18.32s).</a:t>
            </a:r>
          </a:p>
          <a:p>
            <a:r>
              <a:rPr lang="en-US" sz="2300" dirty="0"/>
              <a:t>-----&gt; Converging &lt;default</a:t>
            </a:r>
            <a:r>
              <a:rPr lang="en-US" sz="2300" dirty="0" smtClean="0"/>
              <a:t>-centos-67&gt;</a:t>
            </a:r>
            <a:r>
              <a:rPr lang="en-US" sz="2300" dirty="0"/>
              <a:t>...</a:t>
            </a:r>
          </a:p>
          <a:p>
            <a:r>
              <a:rPr lang="en-US" sz="2300" dirty="0"/>
              <a:t>$$$$$$ Running legacy converge for 'Docker' Driver</a:t>
            </a:r>
          </a:p>
          <a:p>
            <a:r>
              <a:rPr lang="en-US" sz="2300" dirty="0" smtClean="0"/>
              <a:t>(skipping)</a:t>
            </a:r>
          </a:p>
          <a:p>
            <a:r>
              <a:rPr lang="en-US" sz="2300" dirty="0"/>
              <a:t>Synchronizing Cookbooks:</a:t>
            </a:r>
          </a:p>
          <a:p>
            <a:r>
              <a:rPr lang="en-US" sz="2300" dirty="0"/>
              <a:t>         - workstation</a:t>
            </a:r>
          </a:p>
          <a:p>
            <a:r>
              <a:rPr lang="en-US" sz="2300" dirty="0"/>
              <a:t>       Compiling Cookbooks...</a:t>
            </a:r>
          </a:p>
          <a:p>
            <a:r>
              <a:rPr lang="en-US" sz="2300" dirty="0"/>
              <a:t>       Converging 0 </a:t>
            </a:r>
            <a:r>
              <a:rPr lang="en-US" sz="2300" dirty="0" smtClean="0"/>
              <a:t>resources</a:t>
            </a:r>
          </a:p>
          <a:p>
            <a:r>
              <a:rPr lang="en-US" sz="2300" dirty="0" smtClean="0"/>
              <a:t>       Running handlers:</a:t>
            </a:r>
            <a:endParaRPr lang="en-US" sz="2300" dirty="0"/>
          </a:p>
        </p:txBody>
      </p:sp>
      <p:sp>
        <p:nvSpPr>
          <p:cNvPr id="3" name="Title 2"/>
          <p:cNvSpPr>
            <a:spLocks noGrp="1"/>
          </p:cNvSpPr>
          <p:nvPr>
            <p:ph type="title"/>
          </p:nvPr>
        </p:nvSpPr>
        <p:spPr/>
        <p:txBody>
          <a:bodyPr/>
          <a:lstStyle/>
          <a:p>
            <a:r>
              <a:rPr lang="en-US" dirty="0" smtClean="0"/>
              <a:t>GE: Converge the Cookbook</a:t>
            </a:r>
            <a:endParaRPr lang="en-US" dirty="0"/>
          </a:p>
        </p:txBody>
      </p:sp>
      <p:sp>
        <p:nvSpPr>
          <p:cNvPr id="4" name="Text Placeholder 3"/>
          <p:cNvSpPr>
            <a:spLocks noGrp="1"/>
          </p:cNvSpPr>
          <p:nvPr>
            <p:ph type="body" sz="quarter" idx="11"/>
          </p:nvPr>
        </p:nvSpPr>
        <p:spPr/>
        <p:txBody>
          <a:bodyPr/>
          <a:lstStyle/>
          <a:p>
            <a:r>
              <a:rPr lang="en-US" dirty="0" smtClean="0"/>
              <a:t>$ kitchen converge</a:t>
            </a:r>
            <a:endParaRPr lang="en-US" dirty="0"/>
          </a:p>
        </p:txBody>
      </p:sp>
      <p:sp>
        <p:nvSpPr>
          <p:cNvPr id="5" name="Footer Placeholder 4"/>
          <p:cNvSpPr>
            <a:spLocks noGrp="1"/>
          </p:cNvSpPr>
          <p:nvPr>
            <p:ph type="ftr" sz="quarter" idx="15"/>
          </p:nvPr>
        </p:nvSpPr>
        <p:spPr/>
        <p:txBody>
          <a:bodyPr/>
          <a:lstStyle/>
          <a:p>
            <a:r>
              <a:rPr lang="en-US" smtClean="0"/>
              <a:t>©2015 Chef Software Inc.</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24020847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94084" y="2496326"/>
            <a:ext cx="14245390" cy="1009791"/>
          </a:xfrm>
        </p:spPr>
        <p:txBody>
          <a:bodyPr>
            <a:normAutofit fontScale="90000"/>
          </a:bodyPr>
          <a:lstStyle/>
          <a:p>
            <a:r>
              <a:rPr lang="en-US" dirty="0" smtClean="0"/>
              <a:t>Lab: Converge the Recipe for Apache</a:t>
            </a:r>
            <a:endParaRPr lang="en-US" dirty="0"/>
          </a:p>
        </p:txBody>
      </p:sp>
      <p:sp>
        <p:nvSpPr>
          <p:cNvPr id="3" name="Subtitle 2"/>
          <p:cNvSpPr>
            <a:spLocks noGrp="1"/>
          </p:cNvSpPr>
          <p:nvPr>
            <p:ph type="subTitle" idx="1"/>
          </p:nvPr>
        </p:nvSpPr>
        <p:spPr>
          <a:xfrm>
            <a:off x="3013753" y="3506118"/>
            <a:ext cx="10974132" cy="3877669"/>
          </a:xfrm>
        </p:spPr>
        <p:txBody>
          <a:bodyPr/>
          <a:lstStyle/>
          <a:p>
            <a:pPr marL="609585" indent="-609585">
              <a:buFont typeface="Wingdings" charset="2"/>
              <a:buChar char="q"/>
            </a:pPr>
            <a:r>
              <a:rPr lang="en-US" dirty="0" smtClean="0"/>
              <a:t>We want to validate that our run-list installs correctly.</a:t>
            </a:r>
          </a:p>
          <a:p>
            <a:endParaRPr lang="en-US" dirty="0"/>
          </a:p>
          <a:p>
            <a:pPr marL="609585" indent="-609585">
              <a:buFont typeface="Wingdings" charset="2"/>
              <a:buChar char="q"/>
            </a:pPr>
            <a:r>
              <a:rPr lang="en-US" dirty="0" smtClean="0">
                <a:latin typeface="+mj-lt"/>
              </a:rPr>
              <a:t>Within the </a:t>
            </a:r>
            <a:r>
              <a:rPr lang="en-US" dirty="0" smtClean="0">
                <a:latin typeface="+mj-lt"/>
                <a:cs typeface="Courier New" panose="02070309020205020404" pitchFamily="49" charset="0"/>
              </a:rPr>
              <a:t>"apache"</a:t>
            </a:r>
            <a:r>
              <a:rPr lang="en-US" dirty="0" smtClean="0">
                <a:latin typeface="+mj-lt"/>
              </a:rPr>
              <a:t> cookbook use </a:t>
            </a:r>
            <a:r>
              <a:rPr lang="en-US" dirty="0">
                <a:latin typeface="+mj-lt"/>
                <a:cs typeface="Courier New" panose="02070309020205020404" pitchFamily="49" charset="0"/>
              </a:rPr>
              <a:t>kitchen converge</a:t>
            </a:r>
            <a:r>
              <a:rPr lang="en-US" dirty="0">
                <a:latin typeface="+mj-lt"/>
              </a:rPr>
              <a:t> </a:t>
            </a:r>
            <a:r>
              <a:rPr lang="en-US" dirty="0" smtClean="0">
                <a:latin typeface="+mj-lt"/>
              </a:rPr>
              <a:t>for the default suite on the </a:t>
            </a:r>
            <a:r>
              <a:rPr lang="en-US" dirty="0">
                <a:latin typeface="+mj-lt"/>
              </a:rPr>
              <a:t>centos </a:t>
            </a:r>
            <a:r>
              <a:rPr lang="en-US" dirty="0" smtClean="0">
                <a:latin typeface="+mj-lt"/>
              </a:rPr>
              <a:t>6.7 platform.</a:t>
            </a:r>
          </a:p>
        </p:txBody>
      </p:sp>
      <p:sp>
        <p:nvSpPr>
          <p:cNvPr id="4" name="TextBox 3"/>
          <p:cNvSpPr txBox="1"/>
          <p:nvPr/>
        </p:nvSpPr>
        <p:spPr bwMode="white">
          <a:xfrm>
            <a:off x="8592739" y="2103580"/>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2988228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Lab: Configuring Test Kitchen for Apache</a:t>
            </a:r>
            <a:endParaRPr lang="en-US" dirty="0"/>
          </a:p>
        </p:txBody>
      </p:sp>
      <p:sp>
        <p:nvSpPr>
          <p:cNvPr id="9" name="Content Placeholder 8"/>
          <p:cNvSpPr>
            <a:spLocks noGrp="1"/>
          </p:cNvSpPr>
          <p:nvPr>
            <p:ph sz="quarter" idx="10"/>
          </p:nvPr>
        </p:nvSpPr>
        <p:spPr>
          <a:xfrm>
            <a:off x="1121104" y="2044735"/>
            <a:ext cx="14423693" cy="6107693"/>
          </a:xfrm>
        </p:spPr>
        <p:txBody>
          <a:bodyPr>
            <a:noAutofit/>
          </a:bodyPr>
          <a:lstStyle/>
          <a:p>
            <a:r>
              <a:rPr lang="en-US" sz="2400" dirty="0"/>
              <a:t>---</a:t>
            </a:r>
          </a:p>
          <a:p>
            <a:r>
              <a:rPr lang="en-US" sz="2400" dirty="0"/>
              <a:t>driver:</a:t>
            </a:r>
          </a:p>
          <a:p>
            <a:r>
              <a:rPr lang="en-US" sz="2400" dirty="0"/>
              <a:t>  name: </a:t>
            </a:r>
            <a:r>
              <a:rPr lang="en-US" sz="2400" dirty="0" err="1"/>
              <a:t>docker</a:t>
            </a:r>
            <a:endParaRPr lang="en-US" sz="2400" dirty="0"/>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a:t>
            </a:r>
            <a:r>
              <a:rPr lang="en-US" sz="2400" dirty="0" smtClean="0"/>
              <a:t>centos-6.7</a:t>
            </a:r>
            <a:endParaRPr lang="en-US" sz="2400" dirty="0"/>
          </a:p>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p:txBody>
      </p:sp>
      <p:sp>
        <p:nvSpPr>
          <p:cNvPr id="5" name="Text Placeholder 4"/>
          <p:cNvSpPr>
            <a:spLocks noGrp="1"/>
          </p:cNvSpPr>
          <p:nvPr>
            <p:ph type="body" sz="quarter" idx="11"/>
          </p:nvPr>
        </p:nvSpPr>
        <p:spPr/>
        <p:txBody>
          <a:bodyPr>
            <a:noAutofit/>
          </a:bodyPr>
          <a:lstStyle/>
          <a:p>
            <a:r>
              <a:rPr lang="en-US" sz="3733" dirty="0"/>
              <a:t>~/cookbooks/apache/.</a:t>
            </a:r>
            <a:r>
              <a:rPr lang="en-US" sz="3733" dirty="0" err="1"/>
              <a:t>kitchen.yml</a:t>
            </a:r>
            <a:endParaRPr lang="en-US" sz="3733" dirty="0"/>
          </a:p>
        </p:txBody>
      </p:sp>
      <p:sp>
        <p:nvSpPr>
          <p:cNvPr id="11" name="Text Placeholder 5"/>
          <p:cNvSpPr>
            <a:spLocks noGrp="1"/>
          </p:cNvSpPr>
          <p:nvPr>
            <p:ph type="body" sz="quarter" idx="13"/>
          </p:nvPr>
        </p:nvSpPr>
        <p:spPr>
          <a:xfrm>
            <a:off x="1090085" y="3041651"/>
            <a:ext cx="14406033" cy="626533"/>
          </a:xfrm>
        </p:spPr>
        <p:txBody>
          <a:bodyPr/>
          <a:lstStyle/>
          <a:p>
            <a:endParaRPr lang="en-US"/>
          </a:p>
        </p:txBody>
      </p:sp>
      <p:sp>
        <p:nvSpPr>
          <p:cNvPr id="12" name="Text Placeholder 5"/>
          <p:cNvSpPr>
            <a:spLocks noGrp="1"/>
          </p:cNvSpPr>
          <p:nvPr>
            <p:ph type="body" sz="quarter" idx="13"/>
          </p:nvPr>
        </p:nvSpPr>
        <p:spPr>
          <a:xfrm>
            <a:off x="1090085" y="5815483"/>
            <a:ext cx="14404273" cy="626533"/>
          </a:xfrm>
        </p:spPr>
        <p:txBody>
          <a:bodyPr/>
          <a:lstStyle/>
          <a:p>
            <a:endParaRPr lang="en-US" dirty="0"/>
          </a:p>
        </p:txBody>
      </p:sp>
      <p:sp>
        <p:nvSpPr>
          <p:cNvPr id="2" name="Footer Placeholder 1"/>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5"/>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24341144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24400" y="304800"/>
            <a:ext cx="15698382" cy="881295"/>
          </a:xfrm>
        </p:spPr>
        <p:txBody>
          <a:bodyPr>
            <a:normAutofit fontScale="90000"/>
          </a:bodyPr>
          <a:lstStyle/>
          <a:p>
            <a:r>
              <a:rPr lang="en-US" dirty="0" smtClean="0"/>
              <a:t>Lab: </a:t>
            </a:r>
            <a:r>
              <a:rPr lang="en-US" dirty="0"/>
              <a:t>Return </a:t>
            </a:r>
            <a:r>
              <a:rPr lang="en-US" dirty="0" smtClean="0"/>
              <a:t>Home and Move </a:t>
            </a:r>
            <a:r>
              <a:rPr lang="en-US" dirty="0"/>
              <a:t>into the Cookbook</a:t>
            </a:r>
          </a:p>
        </p:txBody>
      </p:sp>
      <p:sp>
        <p:nvSpPr>
          <p:cNvPr id="4" name="Text Placeholder 3"/>
          <p:cNvSpPr>
            <a:spLocks noGrp="1"/>
          </p:cNvSpPr>
          <p:nvPr>
            <p:ph type="body" sz="quarter" idx="11"/>
          </p:nvPr>
        </p:nvSpPr>
        <p:spPr>
          <a:xfrm>
            <a:off x="1121104" y="1337149"/>
            <a:ext cx="14422528" cy="1679101"/>
          </a:xfrm>
        </p:spPr>
        <p:txBody>
          <a:bodyPr anchor="t"/>
          <a:lstStyle/>
          <a:p>
            <a:r>
              <a:rPr lang="en-US" dirty="0" smtClean="0"/>
              <a:t>$ </a:t>
            </a:r>
            <a:r>
              <a:rPr lang="en-US" dirty="0"/>
              <a:t>cd </a:t>
            </a:r>
            <a:r>
              <a:rPr lang="en-US" dirty="0" smtClean="0"/>
              <a:t>~/cookbooks</a:t>
            </a:r>
            <a:r>
              <a:rPr lang="en-US" dirty="0"/>
              <a:t>/</a:t>
            </a:r>
            <a:r>
              <a:rPr lang="en-US" dirty="0" smtClean="0"/>
              <a:t>apache</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12347249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183482"/>
            <a:ext cx="14423693" cy="5994360"/>
          </a:xfrm>
        </p:spPr>
        <p:txBody>
          <a:bodyPr/>
          <a:lstStyle/>
          <a:p>
            <a:r>
              <a:rPr lang="en-US" sz="2300" dirty="0"/>
              <a:t>-----&gt; Starting Kitchen (v1.4.0)</a:t>
            </a:r>
          </a:p>
          <a:p>
            <a:r>
              <a:rPr lang="en-US" sz="2300" dirty="0"/>
              <a:t>-----&gt; Creating &lt;default</a:t>
            </a:r>
            <a:r>
              <a:rPr lang="en-US" sz="2300" dirty="0" smtClean="0"/>
              <a:t>-centos-67&gt;</a:t>
            </a:r>
            <a:r>
              <a:rPr lang="en-US" sz="2300" dirty="0"/>
              <a:t>...</a:t>
            </a:r>
          </a:p>
          <a:p>
            <a:r>
              <a:rPr lang="en-US" sz="2300" dirty="0"/>
              <a:t>       Sending build context to Docker daemon  2.56 kB</a:t>
            </a:r>
          </a:p>
          <a:p>
            <a:r>
              <a:rPr lang="en-US" sz="2300" dirty="0"/>
              <a:t>       Sending build context to Docker daemon</a:t>
            </a:r>
          </a:p>
          <a:p>
            <a:r>
              <a:rPr lang="en-US" sz="2300" dirty="0" smtClean="0"/>
              <a:t>(skipping)</a:t>
            </a:r>
          </a:p>
          <a:p>
            <a:r>
              <a:rPr lang="en-US" sz="2300" dirty="0"/>
              <a:t> Installing Chef</a:t>
            </a:r>
          </a:p>
          <a:p>
            <a:r>
              <a:rPr lang="en-US" sz="2300" dirty="0"/>
              <a:t>       installing with rpm...</a:t>
            </a:r>
          </a:p>
          <a:p>
            <a:r>
              <a:rPr lang="en-US" sz="2300" dirty="0"/>
              <a:t>       warning: /</a:t>
            </a:r>
            <a:r>
              <a:rPr lang="en-US" sz="2300" dirty="0" err="1"/>
              <a:t>tmp</a:t>
            </a:r>
            <a:r>
              <a:rPr lang="en-US" sz="2300" dirty="0"/>
              <a:t>/install.sh.23/chef-12.4.1-1.el6.x86_64.rpm: Header V4 DSA/SHA1 Signature, key ID 83ef826a: </a:t>
            </a:r>
            <a:r>
              <a:rPr lang="en-US" sz="2300" dirty="0" smtClean="0"/>
              <a:t>NOKEY</a:t>
            </a:r>
          </a:p>
          <a:p>
            <a:r>
              <a:rPr lang="en-US" sz="2300" dirty="0" smtClean="0"/>
              <a:t>(skipping)</a:t>
            </a:r>
          </a:p>
          <a:p>
            <a:r>
              <a:rPr lang="en-US" sz="2300" dirty="0"/>
              <a:t> Synchronizing Cookbooks:</a:t>
            </a:r>
          </a:p>
          <a:p>
            <a:r>
              <a:rPr lang="en-US" sz="2300" dirty="0"/>
              <a:t>         - apache</a:t>
            </a:r>
          </a:p>
          <a:p>
            <a:r>
              <a:rPr lang="en-US" sz="2300" dirty="0"/>
              <a:t>       Compiling Cookbooks</a:t>
            </a:r>
            <a:r>
              <a:rPr lang="en-US" sz="2300" dirty="0" smtClean="0"/>
              <a:t>...</a:t>
            </a:r>
          </a:p>
        </p:txBody>
      </p:sp>
      <p:sp>
        <p:nvSpPr>
          <p:cNvPr id="3" name="Title 2"/>
          <p:cNvSpPr>
            <a:spLocks noGrp="1"/>
          </p:cNvSpPr>
          <p:nvPr>
            <p:ph type="title"/>
          </p:nvPr>
        </p:nvSpPr>
        <p:spPr/>
        <p:txBody>
          <a:bodyPr/>
          <a:lstStyle/>
          <a:p>
            <a:r>
              <a:rPr lang="en-US" dirty="0" smtClean="0"/>
              <a:t>Lab: Converge the Cookbook</a:t>
            </a:r>
            <a:endParaRPr lang="en-US" dirty="0"/>
          </a:p>
        </p:txBody>
      </p:sp>
      <p:sp>
        <p:nvSpPr>
          <p:cNvPr id="4" name="Text Placeholder 3"/>
          <p:cNvSpPr>
            <a:spLocks noGrp="1"/>
          </p:cNvSpPr>
          <p:nvPr>
            <p:ph type="body" sz="quarter" idx="11"/>
          </p:nvPr>
        </p:nvSpPr>
        <p:spPr/>
        <p:txBody>
          <a:bodyPr/>
          <a:lstStyle/>
          <a:p>
            <a:r>
              <a:rPr lang="en-US" dirty="0" smtClean="0"/>
              <a:t>$ kitchen converge</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473207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p:txBody>
          <a:bodyPr/>
          <a:lstStyle/>
          <a:p>
            <a:r>
              <a:rPr lang="en-US" dirty="0" smtClean="0">
                <a:latin typeface="+mj-lt"/>
              </a:rPr>
              <a:t>What does this test when </a:t>
            </a:r>
            <a:r>
              <a:rPr lang="en-US" dirty="0" smtClean="0">
                <a:latin typeface="+mj-lt"/>
                <a:cs typeface="Courier New" panose="02070309020205020404" pitchFamily="49" charset="0"/>
              </a:rPr>
              <a:t>kitchen</a:t>
            </a:r>
            <a:r>
              <a:rPr lang="en-US" dirty="0" smtClean="0">
                <a:latin typeface="+mj-lt"/>
              </a:rPr>
              <a:t> converges a recipe?</a:t>
            </a:r>
          </a:p>
          <a:p>
            <a:endParaRPr lang="en-US" dirty="0"/>
          </a:p>
          <a:p>
            <a:r>
              <a:rPr lang="en-US" dirty="0" smtClean="0">
                <a:latin typeface="+mj-lt"/>
              </a:rPr>
              <a:t>And what </a:t>
            </a:r>
            <a:r>
              <a:rPr lang="en-US" dirty="0">
                <a:latin typeface="+mj-lt"/>
              </a:rPr>
              <a:t>does it NOT test when </a:t>
            </a:r>
            <a:r>
              <a:rPr lang="en-US" dirty="0">
                <a:latin typeface="+mj-lt"/>
                <a:cs typeface="Courier New" panose="02070309020205020404" pitchFamily="49" charset="0"/>
              </a:rPr>
              <a:t>kitchen</a:t>
            </a:r>
            <a:r>
              <a:rPr lang="en-US" dirty="0">
                <a:latin typeface="+mj-lt"/>
              </a:rPr>
              <a:t> converges a recipe?</a:t>
            </a:r>
          </a:p>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638673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a:xfrm>
            <a:off x="3013753" y="3890079"/>
            <a:ext cx="10974132" cy="2544287"/>
          </a:xfrm>
        </p:spPr>
        <p:txBody>
          <a:bodyPr/>
          <a:lstStyle/>
          <a:p>
            <a:r>
              <a:rPr lang="en-US" dirty="0" smtClean="0"/>
              <a:t>What is left to validate to ensure that the cookbook successfully applied the policy defined in the recipe?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3725069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First Test</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In a few minutes we'll write and execute a test that asserts that the tree package is installed when the "workstation" cookbook's default recipe is applied.</a:t>
            </a:r>
            <a:endParaRPr lang="en-US" dirty="0"/>
          </a:p>
        </p:txBody>
      </p:sp>
      <p:sp>
        <p:nvSpPr>
          <p:cNvPr id="4" name="Content Placeholder 3"/>
          <p:cNvSpPr>
            <a:spLocks noGrp="1"/>
          </p:cNvSpPr>
          <p:nvPr>
            <p:ph sz="quarter" idx="11"/>
          </p:nvPr>
        </p:nvSpPr>
        <p:spPr/>
        <p:txBody>
          <a:bodyPr>
            <a:normAutofit fontScale="92500"/>
          </a:bodyPr>
          <a:lstStyle/>
          <a:p>
            <a:r>
              <a:rPr lang="en-US" dirty="0" smtClean="0"/>
              <a:t>Converging seems to validate that the recipe runs successfully. But does it assert what actually is installed?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2078953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Verify</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940651"/>
            <a:ext cx="9817369" cy="2290867"/>
          </a:xfrm>
          <a:prstGeom prst="rect">
            <a:avLst/>
          </a:prstGeom>
        </p:spPr>
        <p:txBody>
          <a:bodyPr vert="horz" wrap="none" lIns="121920" tIns="121920" rIns="121920" bIns="121920" rtlCol="0">
            <a:normAutofit/>
          </a:bodyPr>
          <a:lstStyle/>
          <a:p>
            <a:r>
              <a:rPr lang="en-US" sz="3200" dirty="0">
                <a:latin typeface="Courier New" panose="02070309020205020404" pitchFamily="49" charset="0"/>
                <a:cs typeface="Courier New" panose="02070309020205020404" pitchFamily="49" charset="0"/>
              </a:rPr>
              <a:t>$ kitchen verify [</a:t>
            </a:r>
            <a:r>
              <a:rPr lang="en-US" sz="3200" dirty="0" err="1">
                <a:latin typeface="Courier New" panose="02070309020205020404" pitchFamily="49" charset="0"/>
                <a:cs typeface="Courier New" panose="02070309020205020404" pitchFamily="49" charset="0"/>
              </a:rPr>
              <a:t>INSTANCE|REGEXP|all</a:t>
            </a:r>
            <a:r>
              <a:rPr lang="en-US" sz="3200" dirty="0">
                <a:latin typeface="Courier New" panose="02070309020205020404" pitchFamily="49" charset="0"/>
                <a:cs typeface="Courier New" panose="02070309020205020404" pitchFamily="49" charset="0"/>
              </a:rPr>
              <a:t>]</a:t>
            </a:r>
          </a:p>
          <a:p>
            <a:endParaRPr lang="en-US" sz="3200" dirty="0">
              <a:latin typeface="Courier New" panose="02070309020205020404" pitchFamily="49" charset="0"/>
              <a:cs typeface="Courier New" panose="02070309020205020404" pitchFamily="49" charset="0"/>
            </a:endParaRPr>
          </a:p>
          <a:p>
            <a:r>
              <a:rPr lang="en-US" sz="3200" dirty="0">
                <a:latin typeface="Courier New" panose="02070309020205020404" pitchFamily="49" charset="0"/>
                <a:cs typeface="Courier New" panose="02070309020205020404" pitchFamily="49" charset="0"/>
              </a:rPr>
              <a:t>Create, converge, and verify one or more </a:t>
            </a:r>
          </a:p>
          <a:p>
            <a:r>
              <a:rPr lang="en-US" sz="3200" dirty="0">
                <a:latin typeface="Courier New" panose="02070309020205020404" pitchFamily="49" charset="0"/>
                <a:cs typeface="Courier New" panose="02070309020205020404" pitchFamily="49" charset="0"/>
              </a:rPr>
              <a:t>instances.</a:t>
            </a:r>
          </a:p>
          <a:p>
            <a:endParaRPr lang="en-US" sz="3200"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8150088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Mandating Testing</a:t>
            </a:r>
            <a:endParaRPr lang="en-US" dirty="0"/>
          </a:p>
        </p:txBody>
      </p:sp>
      <p:sp>
        <p:nvSpPr>
          <p:cNvPr id="3" name="Subtitle 2"/>
          <p:cNvSpPr>
            <a:spLocks noGrp="1"/>
          </p:cNvSpPr>
          <p:nvPr>
            <p:ph type="subTitle" idx="1"/>
          </p:nvPr>
        </p:nvSpPr>
        <p:spPr/>
        <p:txBody>
          <a:bodyPr/>
          <a:lstStyle/>
          <a:p>
            <a:r>
              <a:rPr lang="en-US" dirty="0" smtClean="0"/>
              <a:t>What steps would it take to test one of the cookbooks that we have created?</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587139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Destroy</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6397853"/>
            <a:ext cx="9817369" cy="2290867"/>
          </a:xfrm>
          <a:prstGeom prst="rect">
            <a:avLst/>
          </a:prstGeom>
        </p:spPr>
        <p:txBody>
          <a:bodyPr vert="horz" wrap="none" lIns="121920" tIns="121920" rIns="121920" bIns="121920" rtlCol="0">
            <a:normAutofit/>
          </a:bodyPr>
          <a:lstStyle/>
          <a:p>
            <a:r>
              <a:rPr lang="en-US" sz="3200" dirty="0">
                <a:latin typeface="Courier New" panose="02070309020205020404" pitchFamily="49" charset="0"/>
                <a:cs typeface="Courier New" panose="02070309020205020404" pitchFamily="49" charset="0"/>
              </a:rPr>
              <a:t>$ kitchen destroy [</a:t>
            </a:r>
            <a:r>
              <a:rPr lang="en-US" sz="3200" dirty="0" err="1">
                <a:latin typeface="Courier New" panose="02070309020205020404" pitchFamily="49" charset="0"/>
                <a:cs typeface="Courier New" panose="02070309020205020404" pitchFamily="49" charset="0"/>
              </a:rPr>
              <a:t>INSTANCE|REGEXP|all</a:t>
            </a:r>
            <a:r>
              <a:rPr lang="en-US" sz="3200" dirty="0">
                <a:latin typeface="Courier New" panose="02070309020205020404" pitchFamily="49" charset="0"/>
                <a:cs typeface="Courier New" panose="02070309020205020404" pitchFamily="49" charset="0"/>
              </a:rPr>
              <a:t>]</a:t>
            </a:r>
          </a:p>
          <a:p>
            <a:endParaRPr lang="en-US" sz="3200" dirty="0">
              <a:latin typeface="Courier New" panose="02070309020205020404" pitchFamily="49" charset="0"/>
              <a:cs typeface="Courier New" panose="02070309020205020404" pitchFamily="49" charset="0"/>
            </a:endParaRPr>
          </a:p>
          <a:p>
            <a:r>
              <a:rPr lang="en-US" sz="3200" dirty="0">
                <a:latin typeface="Courier New" panose="02070309020205020404" pitchFamily="49" charset="0"/>
                <a:cs typeface="Courier New" panose="02070309020205020404" pitchFamily="49" charset="0"/>
              </a:rPr>
              <a:t>Destroys one or more instances.</a:t>
            </a:r>
          </a:p>
          <a:p>
            <a:endParaRPr lang="en-US" sz="3200" dirty="0">
              <a:latin typeface="Courier New" panose="02070309020205020404" pitchFamily="49" charset="0"/>
              <a:cs typeface="Courier New" panose="02070309020205020404" pitchFamily="49" charset="0"/>
            </a:endParaRPr>
          </a:p>
        </p:txBody>
      </p:sp>
      <p:sp>
        <p:nvSpPr>
          <p:cNvPr id="4" name="Rectangle 3"/>
          <p:cNvSpPr/>
          <p:nvPr/>
        </p:nvSpPr>
        <p:spPr bwMode="auto">
          <a:xfrm>
            <a:off x="3551563" y="5808442"/>
            <a:ext cx="9152876" cy="621567"/>
          </a:xfrm>
          <a:prstGeom prst="rect">
            <a:avLst/>
          </a:prstGeom>
          <a:solidFill>
            <a:srgbClr val="FF0000"/>
          </a:solidFill>
          <a:ln>
            <a:headEnd type="none" w="med" len="med"/>
            <a:tailEnd type="none" w="med" len="med"/>
          </a:ln>
        </p:spPr>
        <p:style>
          <a:lnRef idx="3">
            <a:schemeClr val="lt1"/>
          </a:lnRef>
          <a:fillRef idx="1">
            <a:schemeClr val="accent1"/>
          </a:fillRef>
          <a:effectRef idx="1">
            <a:schemeClr val="accent1"/>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r>
              <a:rPr lang="en-US" sz="3200" dirty="0">
                <a:gradFill>
                  <a:gsLst>
                    <a:gs pos="0">
                      <a:srgbClr val="FFFFFF"/>
                    </a:gs>
                    <a:gs pos="100000">
                      <a:srgbClr val="FFFFFF"/>
                    </a:gs>
                  </a:gsLst>
                  <a:lin ang="5400000" scaled="0"/>
                </a:gradFill>
                <a:latin typeface="Courier New" panose="02070309020205020404" pitchFamily="49" charset="0"/>
                <a:cs typeface="Courier New" panose="02070309020205020404" pitchFamily="49" charset="0"/>
              </a:rPr>
              <a:t>kitchen destroy</a:t>
            </a:r>
          </a:p>
        </p:txBody>
      </p:sp>
      <p:cxnSp>
        <p:nvCxnSpPr>
          <p:cNvPr id="9" name="Straight Arrow Connector 8"/>
          <p:cNvCxnSpPr/>
          <p:nvPr/>
        </p:nvCxnSpPr>
        <p:spPr>
          <a:xfrm>
            <a:off x="4887248" y="5583387"/>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a:off x="8123545" y="5582970"/>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cxnSp>
        <p:nvCxnSpPr>
          <p:cNvPr id="13" name="Straight Arrow Connector 12"/>
          <p:cNvCxnSpPr/>
          <p:nvPr/>
        </p:nvCxnSpPr>
        <p:spPr>
          <a:xfrm>
            <a:off x="11253100" y="5572254"/>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316287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Test</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932027"/>
            <a:ext cx="9817369" cy="2290867"/>
          </a:xfrm>
          <a:prstGeom prst="rect">
            <a:avLst/>
          </a:prstGeom>
        </p:spPr>
        <p:txBody>
          <a:bodyPr vert="horz" wrap="none" lIns="121920" tIns="121920" rIns="121920" bIns="121920" rtlCol="0">
            <a:normAutofit/>
          </a:bodyPr>
          <a:lstStyle/>
          <a:p>
            <a:r>
              <a:rPr lang="en-US" sz="3000" dirty="0">
                <a:latin typeface="Courier New" panose="02070309020205020404" pitchFamily="49" charset="0"/>
                <a:cs typeface="Courier New" panose="02070309020205020404" pitchFamily="49" charset="0"/>
              </a:rPr>
              <a:t>$ kitchen test [</a:t>
            </a:r>
            <a:r>
              <a:rPr lang="en-US" sz="3000" dirty="0" err="1">
                <a:latin typeface="Courier New" panose="02070309020205020404" pitchFamily="49" charset="0"/>
                <a:cs typeface="Courier New" panose="02070309020205020404" pitchFamily="49" charset="0"/>
              </a:rPr>
              <a:t>INSTANCE|REGEXP|all</a:t>
            </a:r>
            <a:r>
              <a:rPr lang="en-US" sz="3000" dirty="0">
                <a:latin typeface="Courier New" panose="02070309020205020404" pitchFamily="49" charset="0"/>
                <a:cs typeface="Courier New" panose="02070309020205020404" pitchFamily="49" charset="0"/>
              </a:rPr>
              <a:t>]</a:t>
            </a:r>
          </a:p>
          <a:p>
            <a:endParaRPr lang="en-US" sz="3200" dirty="0">
              <a:latin typeface="Courier New" panose="02070309020205020404" pitchFamily="49" charset="0"/>
              <a:cs typeface="Courier New" panose="02070309020205020404" pitchFamily="49" charset="0"/>
            </a:endParaRPr>
          </a:p>
          <a:p>
            <a:r>
              <a:rPr lang="en-US" sz="3000" dirty="0">
                <a:latin typeface="Courier New" panose="02070309020205020404" pitchFamily="49" charset="0"/>
                <a:cs typeface="Courier New" panose="02070309020205020404" pitchFamily="49" charset="0"/>
              </a:rPr>
              <a:t>Destroys (for </a:t>
            </a:r>
            <a:r>
              <a:rPr lang="en-US" sz="3000" dirty="0" err="1">
                <a:latin typeface="Courier New" panose="02070309020205020404" pitchFamily="49" charset="0"/>
                <a:cs typeface="Courier New" panose="02070309020205020404" pitchFamily="49" charset="0"/>
              </a:rPr>
              <a:t>clean-up</a:t>
            </a:r>
            <a:r>
              <a:rPr lang="en-US" sz="3000" dirty="0">
                <a:latin typeface="Courier New" panose="02070309020205020404" pitchFamily="49" charset="0"/>
                <a:cs typeface="Courier New" panose="02070309020205020404" pitchFamily="49" charset="0"/>
              </a:rPr>
              <a:t>), creates, converges, verifies </a:t>
            </a:r>
          </a:p>
          <a:p>
            <a:r>
              <a:rPr lang="en-US" sz="3000" dirty="0">
                <a:latin typeface="Courier New" panose="02070309020205020404" pitchFamily="49" charset="0"/>
                <a:cs typeface="Courier New" panose="02070309020205020404" pitchFamily="49" charset="0"/>
              </a:rPr>
              <a:t>and then destroys one or more instances.</a:t>
            </a:r>
          </a:p>
          <a:p>
            <a:endParaRPr lang="en-US" sz="3200"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10866475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ServerSpec</a:t>
            </a:r>
            <a:endParaRPr lang="en-US" dirty="0"/>
          </a:p>
        </p:txBody>
      </p:sp>
      <p:sp>
        <p:nvSpPr>
          <p:cNvPr id="3" name="Subtitle 2"/>
          <p:cNvSpPr>
            <a:spLocks noGrp="1"/>
          </p:cNvSpPr>
          <p:nvPr>
            <p:ph type="subTitle" idx="1"/>
          </p:nvPr>
        </p:nvSpPr>
        <p:spPr/>
        <p:txBody>
          <a:bodyPr/>
          <a:lstStyle/>
          <a:p>
            <a:r>
              <a:rPr lang="en-US" sz="3200" dirty="0" err="1"/>
              <a:t>Serverspec</a:t>
            </a:r>
            <a:r>
              <a:rPr lang="en-US" sz="3200" dirty="0"/>
              <a:t> tests your servers' actual state by executing command locally, via SSH, via </a:t>
            </a:r>
            <a:r>
              <a:rPr lang="en-US" sz="3200" dirty="0" err="1"/>
              <a:t>WinRM</a:t>
            </a:r>
            <a:r>
              <a:rPr lang="en-US" sz="3200" dirty="0"/>
              <a:t>, via Docker API and so on. </a:t>
            </a:r>
            <a:endParaRPr lang="en-US" sz="3200" dirty="0" smtClean="0"/>
          </a:p>
          <a:p>
            <a:endParaRPr lang="en-US" sz="3200" dirty="0"/>
          </a:p>
          <a:p>
            <a:r>
              <a:rPr lang="en-US" sz="3200" dirty="0" smtClean="0"/>
              <a:t>So </a:t>
            </a:r>
            <a:r>
              <a:rPr lang="en-US" sz="3200" dirty="0"/>
              <a:t>you don't need to install any agent </a:t>
            </a:r>
            <a:r>
              <a:rPr lang="en-US" sz="3200" dirty="0" err="1"/>
              <a:t>softwares</a:t>
            </a:r>
            <a:r>
              <a:rPr lang="en-US" sz="3200" dirty="0"/>
              <a:t> on your servers and can use any configuration management tools, Puppet, Chef, </a:t>
            </a:r>
            <a:r>
              <a:rPr lang="en-US" sz="3200" dirty="0" err="1"/>
              <a:t>CFEngine</a:t>
            </a:r>
            <a:r>
              <a:rPr lang="en-US" sz="3200" dirty="0"/>
              <a:t>, </a:t>
            </a:r>
            <a:r>
              <a:rPr lang="en-US" sz="3200" dirty="0" err="1"/>
              <a:t>Itamae</a:t>
            </a:r>
            <a:r>
              <a:rPr lang="en-US" sz="3200" dirty="0"/>
              <a:t> and so on.</a:t>
            </a:r>
          </a:p>
        </p:txBody>
      </p:sp>
      <p:sp>
        <p:nvSpPr>
          <p:cNvPr id="4" name="Content Placeholder 3"/>
          <p:cNvSpPr>
            <a:spLocks noGrp="1"/>
          </p:cNvSpPr>
          <p:nvPr>
            <p:ph sz="quarter" idx="4294967295"/>
          </p:nvPr>
        </p:nvSpPr>
        <p:spPr>
          <a:xfrm>
            <a:off x="3669213" y="7392730"/>
            <a:ext cx="8917577" cy="524133"/>
          </a:xfrm>
        </p:spPr>
        <p:txBody>
          <a:bodyPr anchor="ctr">
            <a:noAutofit/>
          </a:bodyPr>
          <a:lstStyle/>
          <a:p>
            <a:pPr algn="ctr"/>
            <a:r>
              <a:rPr lang="en-US" sz="2400" dirty="0">
                <a:cs typeface="Courier New" panose="02070309020205020404" pitchFamily="49" charset="0"/>
              </a:rPr>
              <a:t>http://</a:t>
            </a:r>
            <a:r>
              <a:rPr lang="en-US" sz="2400" dirty="0" err="1">
                <a:cs typeface="Courier New" panose="02070309020205020404" pitchFamily="49" charset="0"/>
              </a:rPr>
              <a:t>serverspec.org</a:t>
            </a:r>
            <a:endParaRPr lang="en-US" sz="2400" dirty="0">
              <a:cs typeface="Courier New" panose="02070309020205020404" pitchFamily="49" charset="0"/>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1104705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Is the '</a:t>
            </a:r>
            <a:r>
              <a:rPr lang="en-US" dirty="0" smtClean="0">
                <a:cs typeface="Courier New" panose="02070309020205020404" pitchFamily="49" charset="0"/>
              </a:rPr>
              <a:t>tree' </a:t>
            </a:r>
            <a:r>
              <a:rPr lang="en-US" dirty="0" smtClean="0">
                <a:latin typeface="+mn-lt"/>
                <a:cs typeface="Courier New" panose="02070309020205020404" pitchFamily="49" charset="0"/>
              </a:rPr>
              <a:t>Package </a:t>
            </a:r>
            <a:r>
              <a:rPr lang="en-US" dirty="0">
                <a:latin typeface="+mn-lt"/>
                <a:cs typeface="Courier New" panose="02070309020205020404" pitchFamily="49" charset="0"/>
              </a:rPr>
              <a:t>I</a:t>
            </a:r>
            <a:r>
              <a:rPr lang="en-US" dirty="0" smtClean="0">
                <a:latin typeface="+mn-lt"/>
                <a:cs typeface="Courier New" panose="02070309020205020404" pitchFamily="49" charset="0"/>
              </a:rPr>
              <a:t>nstalled?</a:t>
            </a:r>
            <a:endParaRPr lang="en-US" dirty="0">
              <a:latin typeface="+mn-lt"/>
              <a:cs typeface="Courier New" panose="02070309020205020404" pitchFamily="49" charset="0"/>
            </a:endParaRPr>
          </a:p>
        </p:txBody>
      </p:sp>
      <p:sp>
        <p:nvSpPr>
          <p:cNvPr id="3" name="Content Placeholder 2"/>
          <p:cNvSpPr>
            <a:spLocks noGrp="1"/>
          </p:cNvSpPr>
          <p:nvPr>
            <p:ph sz="quarter" idx="10"/>
          </p:nvPr>
        </p:nvSpPr>
        <p:spPr/>
        <p:txBody>
          <a:bodyPr/>
          <a:lstStyle/>
          <a:p>
            <a:r>
              <a:rPr lang="en-US" dirty="0"/>
              <a:t>describe package('tree') do</a:t>
            </a:r>
          </a:p>
          <a:p>
            <a:r>
              <a:rPr lang="en-US" dirty="0"/>
              <a:t>  it { should </a:t>
            </a:r>
            <a:r>
              <a:rPr lang="en-US" dirty="0" err="1"/>
              <a:t>be_installed</a:t>
            </a:r>
            <a:r>
              <a:rPr lang="en-US" dirty="0"/>
              <a:t> }</a:t>
            </a:r>
          </a:p>
          <a:p>
            <a:r>
              <a:rPr lang="en-US" dirty="0"/>
              <a:t>end</a:t>
            </a:r>
          </a:p>
          <a:p>
            <a:endParaRPr lang="en-US" dirty="0"/>
          </a:p>
        </p:txBody>
      </p:sp>
      <p:sp>
        <p:nvSpPr>
          <p:cNvPr id="4" name="Content Placeholder 3"/>
          <p:cNvSpPr>
            <a:spLocks noGrp="1"/>
          </p:cNvSpPr>
          <p:nvPr>
            <p:ph sz="quarter" idx="12"/>
          </p:nvPr>
        </p:nvSpPr>
        <p:spPr/>
        <p:txBody>
          <a:bodyPr/>
          <a:lstStyle/>
          <a:p>
            <a:r>
              <a:rPr lang="en-US" dirty="0" smtClean="0"/>
              <a:t>I expect the package tree should be installed.</a:t>
            </a:r>
            <a:endParaRPr lang="en-US" dirty="0"/>
          </a:p>
        </p:txBody>
      </p:sp>
      <p:sp>
        <p:nvSpPr>
          <p:cNvPr id="14" name="TextBox 13"/>
          <p:cNvSpPr txBox="1"/>
          <p:nvPr/>
        </p:nvSpPr>
        <p:spPr bwMode="white">
          <a:xfrm>
            <a:off x="3996346" y="7431324"/>
            <a:ext cx="8263311" cy="643000"/>
          </a:xfrm>
          <a:prstGeom prst="rect">
            <a:avLst/>
          </a:prstGeom>
        </p:spPr>
        <p:txBody>
          <a:bodyPr vert="horz" wrap="none" lIns="121920" tIns="121920" rIns="121920" bIns="121920" rtlCol="0">
            <a:normAutofit fontScale="92500" lnSpcReduction="20000"/>
          </a:bodyPr>
          <a:lstStyle/>
          <a:p>
            <a:pPr algn="ctr"/>
            <a:r>
              <a:rPr lang="en-US" sz="3200" dirty="0">
                <a:cs typeface="Courier New" panose="02070309020205020404" pitchFamily="49" charset="0"/>
              </a:rPr>
              <a:t>http://</a:t>
            </a:r>
            <a:r>
              <a:rPr lang="en-US" sz="3200" dirty="0" err="1">
                <a:cs typeface="Courier New" panose="02070309020205020404" pitchFamily="49" charset="0"/>
              </a:rPr>
              <a:t>serverspec.org</a:t>
            </a:r>
            <a:r>
              <a:rPr lang="en-US" sz="3200" dirty="0">
                <a:cs typeface="Courier New" panose="02070309020205020404" pitchFamily="49" charset="0"/>
              </a:rPr>
              <a:t>/</a:t>
            </a:r>
            <a:r>
              <a:rPr lang="en-US" sz="3200" dirty="0" err="1">
                <a:cs typeface="Courier New" panose="02070309020205020404" pitchFamily="49" charset="0"/>
              </a:rPr>
              <a:t>resource_types.html#package</a:t>
            </a:r>
            <a:endParaRPr lang="en-US" sz="3200" dirty="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2809571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Requiring a Test Helper Tools</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en-US" sz="2400" dirty="0" err="1"/>
              <a:t>spec_helper</a:t>
            </a:r>
            <a:r>
              <a:rPr lang="en-US" sz="2400" dirty="0"/>
              <a:t>"</a:t>
            </a:r>
          </a:p>
          <a:p>
            <a:endParaRPr lang="en-US" sz="2400" dirty="0"/>
          </a:p>
          <a:p>
            <a:r>
              <a:rPr lang="en-US" sz="2400" dirty="0"/>
              <a:t>describe "workstation::default" 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a:xfrm>
            <a:off x="1121104" y="1337150"/>
            <a:ext cx="14804696" cy="423357"/>
          </a:xfrm>
        </p:spPr>
        <p:txBody>
          <a:bodyPr>
            <a:noAutofit/>
          </a:bodyPr>
          <a:lstStyle/>
          <a:p>
            <a:r>
              <a:rPr lang="en-US" sz="2500" dirty="0"/>
              <a:t>~/cookbooks/workstation/test/integration/default/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Loads a helper file with that name in the same directory.</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8175625" y="7049870"/>
            <a:ext cx="8080375" cy="643000"/>
          </a:xfrm>
          <a:prstGeom prst="rect">
            <a:avLst/>
          </a:prstGeom>
        </p:spPr>
        <p:txBody>
          <a:bodyPr vert="horz" wrap="none" lIns="121920" tIns="121920" rIns="121920" bIns="121920" rtlCol="0">
            <a:noAutofit/>
          </a:bodyPr>
          <a:lstStyle/>
          <a:p>
            <a:pPr algn="ctr"/>
            <a:r>
              <a:rPr lang="en-US" sz="2800" dirty="0">
                <a:cs typeface="Courier New" panose="02070309020205020404" pitchFamily="49" charset="0"/>
              </a:rPr>
              <a:t>http://</a:t>
            </a:r>
            <a:r>
              <a:rPr lang="en-US" sz="2800" dirty="0" err="1">
                <a:cs typeface="Courier New" panose="02070309020205020404" pitchFamily="49" charset="0"/>
              </a:rPr>
              <a:t>kitchen.ci</a:t>
            </a:r>
            <a:r>
              <a:rPr lang="en-US" sz="2800" dirty="0">
                <a:cs typeface="Courier New" panose="02070309020205020404" pitchFamily="49" charset="0"/>
              </a:rPr>
              <a:t>/docs/getting-started/writing-test</a:t>
            </a:r>
          </a:p>
        </p:txBody>
      </p:sp>
      <p:sp>
        <p:nvSpPr>
          <p:cNvPr id="19" name="Rectangle 18"/>
          <p:cNvSpPr/>
          <p:nvPr/>
        </p:nvSpPr>
        <p:spPr bwMode="auto">
          <a:xfrm>
            <a:off x="1126290" y="2133060"/>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3698313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Describing the Test Context</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en-US" sz="2400" dirty="0" err="1"/>
              <a:t>spec_helper</a:t>
            </a:r>
            <a:r>
              <a:rPr lang="en-US" sz="2400" dirty="0"/>
              <a:t>"</a:t>
            </a:r>
          </a:p>
          <a:p>
            <a:endParaRPr lang="en-US" sz="2400" dirty="0"/>
          </a:p>
          <a:p>
            <a:r>
              <a:rPr lang="en-US" sz="2400" dirty="0"/>
              <a:t>describe "workstation::default" 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a:xfrm>
            <a:off x="1121104" y="1337150"/>
            <a:ext cx="15134896" cy="742240"/>
          </a:xfrm>
        </p:spPr>
        <p:txBody>
          <a:bodyPr anchor="ctr">
            <a:noAutofit/>
          </a:bodyPr>
          <a:lstStyle/>
          <a:p>
            <a:r>
              <a:rPr lang="en-US" sz="2500" dirty="0"/>
              <a:t>~/cookbooks/workstation/test/integration/default/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Describing a body of tests for the </a:t>
            </a:r>
            <a:r>
              <a:rPr lang="en-US" dirty="0"/>
              <a:t>"workstation" </a:t>
            </a:r>
            <a:r>
              <a:rPr lang="en-US" dirty="0" smtClean="0"/>
              <a:t>cookbook's default recipe.</a:t>
            </a:r>
            <a:endParaRPr lang="en-US" dirty="0"/>
          </a:p>
        </p:txBody>
      </p:sp>
      <p:sp>
        <p:nvSpPr>
          <p:cNvPr id="19" name="Rectangle 18"/>
          <p:cNvSpPr/>
          <p:nvPr/>
        </p:nvSpPr>
        <p:spPr bwMode="auto">
          <a:xfrm>
            <a:off x="1137007" y="3028103"/>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8" name="Rectangle 7"/>
          <p:cNvSpPr/>
          <p:nvPr/>
        </p:nvSpPr>
        <p:spPr bwMode="auto">
          <a:xfrm>
            <a:off x="1126313" y="5835638"/>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45</a:t>
            </a:fld>
            <a:endParaRPr lang="en-US" dirty="0"/>
          </a:p>
        </p:txBody>
      </p:sp>
      <p:sp>
        <p:nvSpPr>
          <p:cNvPr id="12" name="TextBox 11"/>
          <p:cNvSpPr txBox="1"/>
          <p:nvPr/>
        </p:nvSpPr>
        <p:spPr bwMode="white">
          <a:xfrm>
            <a:off x="8175625" y="7049870"/>
            <a:ext cx="8080375" cy="643000"/>
          </a:xfrm>
          <a:prstGeom prst="rect">
            <a:avLst/>
          </a:prstGeom>
        </p:spPr>
        <p:txBody>
          <a:bodyPr vert="horz" wrap="none" lIns="121920" tIns="121920" rIns="121920" bIns="121920" rtlCol="0">
            <a:noAutofit/>
          </a:bodyPr>
          <a:lstStyle/>
          <a:p>
            <a:pPr algn="ctr"/>
            <a:r>
              <a:rPr lang="en-US" sz="2800" dirty="0">
                <a:cs typeface="Courier New" panose="02070309020205020404" pitchFamily="49" charset="0"/>
              </a:rPr>
              <a:t>https://</a:t>
            </a:r>
            <a:r>
              <a:rPr lang="en-US" sz="2800" dirty="0" err="1">
                <a:cs typeface="Courier New" panose="02070309020205020404" pitchFamily="49" charset="0"/>
              </a:rPr>
              <a:t>relishapp.com</a:t>
            </a:r>
            <a:r>
              <a:rPr lang="en-US" sz="2800" dirty="0">
                <a:cs typeface="Courier New" panose="02070309020205020404" pitchFamily="49" charset="0"/>
              </a:rPr>
              <a:t>/</a:t>
            </a:r>
            <a:r>
              <a:rPr lang="en-US" sz="2800" dirty="0" err="1">
                <a:cs typeface="Courier New" panose="02070309020205020404" pitchFamily="49" charset="0"/>
              </a:rPr>
              <a:t>rspec</a:t>
            </a:r>
            <a:r>
              <a:rPr lang="en-US" sz="2800" dirty="0">
                <a:cs typeface="Courier New" panose="02070309020205020404" pitchFamily="49" charset="0"/>
              </a:rPr>
              <a:t>/</a:t>
            </a:r>
            <a:r>
              <a:rPr lang="en-US" sz="2800" dirty="0" err="1">
                <a:cs typeface="Courier New" panose="02070309020205020404" pitchFamily="49" charset="0"/>
              </a:rPr>
              <a:t>rspec</a:t>
            </a:r>
            <a:r>
              <a:rPr lang="en-US" sz="2800" dirty="0">
                <a:cs typeface="Courier New" panose="02070309020205020404" pitchFamily="49" charset="0"/>
              </a:rPr>
              <a:t>-core/v/3-3/docs</a:t>
            </a:r>
          </a:p>
        </p:txBody>
      </p:sp>
    </p:spTree>
    <p:extLst>
      <p:ext uri="{BB962C8B-B14F-4D97-AF65-F5344CB8AC3E}">
        <p14:creationId xmlns:p14="http://schemas.microsoft.com/office/powerpoint/2010/main" val="14136430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 Our </a:t>
            </a:r>
            <a:r>
              <a:rPr lang="en-US" dirty="0" smtClean="0"/>
              <a:t>Assertion in a spec </a:t>
            </a:r>
            <a:r>
              <a:rPr lang="en-US" dirty="0"/>
              <a:t>F</a:t>
            </a:r>
            <a:r>
              <a:rPr lang="en-US" dirty="0" smtClean="0"/>
              <a:t>ile</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en-US" sz="2400" dirty="0" err="1"/>
              <a:t>spec_helper</a:t>
            </a:r>
            <a:r>
              <a:rPr lang="en-US" sz="2400" dirty="0"/>
              <a:t>"</a:t>
            </a:r>
          </a:p>
          <a:p>
            <a:endParaRPr lang="en-US" sz="2400" dirty="0"/>
          </a:p>
          <a:p>
            <a:r>
              <a:rPr lang="en-US" sz="2400" dirty="0"/>
              <a:t>describe "workstation::default" 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chor="ctr">
            <a:noAutofit/>
          </a:bodyPr>
          <a:lstStyle/>
          <a:p>
            <a:r>
              <a:rPr lang="en-US" sz="2500" dirty="0"/>
              <a:t>~/cookbooks/workstation/test/integration/default/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When we converge the workstation cookbook's default recipe we expect the package named tree to be installed.</a:t>
            </a:r>
          </a:p>
        </p:txBody>
      </p:sp>
      <p:sp>
        <p:nvSpPr>
          <p:cNvPr id="19" name="Rectangle 18"/>
          <p:cNvSpPr/>
          <p:nvPr/>
        </p:nvSpPr>
        <p:spPr bwMode="auto">
          <a:xfrm>
            <a:off x="1115018" y="3989719"/>
            <a:ext cx="7037439" cy="1398808"/>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46</a:t>
            </a:fld>
            <a:endParaRPr lang="en-US" dirty="0"/>
          </a:p>
        </p:txBody>
      </p:sp>
      <p:sp>
        <p:nvSpPr>
          <p:cNvPr id="11" name="TextBox 10"/>
          <p:cNvSpPr txBox="1"/>
          <p:nvPr/>
        </p:nvSpPr>
        <p:spPr bwMode="white">
          <a:xfrm>
            <a:off x="8175625" y="7049870"/>
            <a:ext cx="8080375" cy="643000"/>
          </a:xfrm>
          <a:prstGeom prst="rect">
            <a:avLst/>
          </a:prstGeom>
        </p:spPr>
        <p:txBody>
          <a:bodyPr vert="horz" wrap="none" lIns="121920" tIns="121920" rIns="121920" bIns="121920" rtlCol="0">
            <a:noAutofit/>
          </a:bodyPr>
          <a:lstStyle/>
          <a:p>
            <a:pPr algn="ctr"/>
            <a:r>
              <a:rPr lang="en-US" sz="2600" dirty="0">
                <a:cs typeface="Courier New" panose="02070309020205020404" pitchFamily="49" charset="0"/>
              </a:rPr>
              <a:t>http://</a:t>
            </a:r>
            <a:r>
              <a:rPr lang="en-US" sz="2600" dirty="0" err="1">
                <a:cs typeface="Courier New" panose="02070309020205020404" pitchFamily="49" charset="0"/>
              </a:rPr>
              <a:t>serverspec.org</a:t>
            </a:r>
            <a:r>
              <a:rPr lang="en-US" sz="2600" dirty="0">
                <a:cs typeface="Courier New" panose="02070309020205020404" pitchFamily="49" charset="0"/>
              </a:rPr>
              <a:t>/</a:t>
            </a:r>
            <a:r>
              <a:rPr lang="en-US" sz="2600" dirty="0" err="1">
                <a:cs typeface="Courier New" panose="02070309020205020404" pitchFamily="49" charset="0"/>
              </a:rPr>
              <a:t>resource_types.html#package</a:t>
            </a:r>
            <a:endParaRPr lang="en-US" sz="2600" dirty="0">
              <a:cs typeface="Courier New" panose="02070309020205020404" pitchFamily="49" charset="0"/>
            </a:endParaRPr>
          </a:p>
        </p:txBody>
      </p:sp>
    </p:spTree>
    <p:extLst>
      <p:ext uri="{BB962C8B-B14F-4D97-AF65-F5344CB8AC3E}">
        <p14:creationId xmlns:p14="http://schemas.microsoft.com/office/powerpoint/2010/main" val="1905854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3013753" y="3506118"/>
            <a:ext cx="10974132" cy="684101"/>
          </a:xfrm>
        </p:spPr>
        <p:txBody>
          <a:bodyPr/>
          <a:lstStyle/>
          <a:p>
            <a:r>
              <a:rPr lang="en-US" sz="2667" dirty="0">
                <a:latin typeface="Courier New" panose="02070309020205020404" pitchFamily="49" charset="0"/>
                <a:cs typeface="Courier New" panose="02070309020205020404" pitchFamily="49" charset="0"/>
              </a:rPr>
              <a:t>workstation/test/integration/default/</a:t>
            </a:r>
            <a:r>
              <a:rPr lang="en-US" sz="2667" dirty="0" err="1">
                <a:latin typeface="Courier New" panose="02070309020205020404" pitchFamily="49" charset="0"/>
                <a:cs typeface="Courier New" panose="02070309020205020404" pitchFamily="49" charset="0"/>
              </a:rPr>
              <a:t>serverspec</a:t>
            </a:r>
            <a:r>
              <a:rPr lang="en-US" sz="2667" dirty="0">
                <a:latin typeface="Courier New" panose="02070309020205020404" pitchFamily="49" charset="0"/>
                <a:cs typeface="Courier New" panose="02070309020205020404" pitchFamily="49" charset="0"/>
              </a:rPr>
              <a:t>/</a:t>
            </a:r>
            <a:r>
              <a:rPr lang="en-US" sz="2667" dirty="0" err="1">
                <a:latin typeface="Courier New" panose="02070309020205020404" pitchFamily="49" charset="0"/>
                <a:cs typeface="Courier New" panose="02070309020205020404" pitchFamily="49" charset="0"/>
              </a:rPr>
              <a:t>default_spec.rb</a:t>
            </a:r>
            <a:endParaRPr lang="en-US" sz="2667"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4" name="Content Placeholder 3"/>
          <p:cNvSpPr>
            <a:spLocks noGrp="1"/>
          </p:cNvSpPr>
          <p:nvPr>
            <p:ph sz="quarter" idx="4294967295"/>
          </p:nvPr>
        </p:nvSpPr>
        <p:spPr>
          <a:xfrm>
            <a:off x="3652772" y="7343414"/>
            <a:ext cx="8917577" cy="524133"/>
          </a:xfrm>
        </p:spPr>
        <p:txBody>
          <a:bodyPr>
            <a:normAutofit/>
          </a:bodyPr>
          <a:lstStyle/>
          <a:p>
            <a:pPr algn="ctr"/>
            <a:r>
              <a:rPr lang="en-US" sz="2400" dirty="0">
                <a:cs typeface="Courier New" panose="02070309020205020404" pitchFamily="49" charset="0"/>
              </a:rPr>
              <a:t>http://</a:t>
            </a:r>
            <a:r>
              <a:rPr lang="en-US" sz="2400" dirty="0" err="1">
                <a:cs typeface="Courier New" panose="02070309020205020404" pitchFamily="49" charset="0"/>
              </a:rPr>
              <a:t>kitchen.ci</a:t>
            </a:r>
            <a:r>
              <a:rPr lang="en-US" sz="2400" dirty="0">
                <a:cs typeface="Courier New" panose="02070309020205020404" pitchFamily="49" charset="0"/>
              </a:rPr>
              <a:t>/docs/getting-started/writing-test</a:t>
            </a:r>
          </a:p>
        </p:txBody>
      </p:sp>
      <p:sp>
        <p:nvSpPr>
          <p:cNvPr id="5" name="Rectangle 4"/>
          <p:cNvSpPr/>
          <p:nvPr/>
        </p:nvSpPr>
        <p:spPr>
          <a:xfrm>
            <a:off x="3013669" y="4918466"/>
            <a:ext cx="10972868" cy="2062103"/>
          </a:xfrm>
          <a:prstGeom prst="rect">
            <a:avLst/>
          </a:prstGeom>
        </p:spPr>
        <p:txBody>
          <a:bodyPr wrap="square">
            <a:spAutoFit/>
          </a:bodyPr>
          <a:lstStyle/>
          <a:p>
            <a:r>
              <a:rPr lang="en-US" sz="3200" dirty="0"/>
              <a:t>Test Kitchen will look for tests to run under this directory. It allows you to put unit or other tests in test/unit, spec, acceptance, or wherever without mixing them up. This is configurable, if desired.</a:t>
            </a:r>
          </a:p>
        </p:txBody>
      </p:sp>
      <p:sp>
        <p:nvSpPr>
          <p:cNvPr id="6" name="Rectangle 5"/>
          <p:cNvSpPr/>
          <p:nvPr/>
        </p:nvSpPr>
        <p:spPr bwMode="auto">
          <a:xfrm>
            <a:off x="6332791" y="3677475"/>
            <a:ext cx="2742427" cy="37508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Footer Placeholder 6"/>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6"/>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4158260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3013753" y="3506118"/>
            <a:ext cx="10974132" cy="684101"/>
          </a:xfrm>
        </p:spPr>
        <p:txBody>
          <a:bodyPr/>
          <a:lstStyle/>
          <a:p>
            <a:r>
              <a:rPr lang="en-US" sz="2667" dirty="0">
                <a:latin typeface="Courier New" panose="02070309020205020404" pitchFamily="49" charset="0"/>
                <a:cs typeface="Courier New" panose="02070309020205020404" pitchFamily="49" charset="0"/>
              </a:rPr>
              <a:t>workstation/test/integration/default/</a:t>
            </a:r>
            <a:r>
              <a:rPr lang="en-US" sz="2667" dirty="0" err="1">
                <a:latin typeface="Courier New" panose="02070309020205020404" pitchFamily="49" charset="0"/>
                <a:cs typeface="Courier New" panose="02070309020205020404" pitchFamily="49" charset="0"/>
              </a:rPr>
              <a:t>serverspec</a:t>
            </a:r>
            <a:r>
              <a:rPr lang="en-US" sz="2667" dirty="0">
                <a:latin typeface="Courier New" panose="02070309020205020404" pitchFamily="49" charset="0"/>
                <a:cs typeface="Courier New" panose="02070309020205020404" pitchFamily="49" charset="0"/>
              </a:rPr>
              <a:t>/</a:t>
            </a:r>
            <a:r>
              <a:rPr lang="en-US" sz="2667" dirty="0" err="1">
                <a:latin typeface="Courier New" panose="02070309020205020404" pitchFamily="49" charset="0"/>
                <a:cs typeface="Courier New" panose="02070309020205020404" pitchFamily="49" charset="0"/>
              </a:rPr>
              <a:t>default_spec.rb</a:t>
            </a:r>
            <a:endParaRPr lang="en-US" sz="2667"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5" name="Rectangle 4"/>
          <p:cNvSpPr/>
          <p:nvPr/>
        </p:nvSpPr>
        <p:spPr>
          <a:xfrm>
            <a:off x="3013669" y="4918466"/>
            <a:ext cx="10972868" cy="1323632"/>
          </a:xfrm>
          <a:prstGeom prst="rect">
            <a:avLst/>
          </a:prstGeom>
        </p:spPr>
        <p:txBody>
          <a:bodyPr wrap="square">
            <a:spAutoFit/>
          </a:bodyPr>
          <a:lstStyle/>
          <a:p>
            <a:r>
              <a:rPr lang="en-US" sz="2667" dirty="0">
                <a:latin typeface="+mj-lt"/>
              </a:rPr>
              <a:t>This corresponds exactly to the Suite name we set up in the </a:t>
            </a:r>
            <a:r>
              <a:rPr lang="en-US" sz="2667" dirty="0">
                <a:latin typeface="+mj-lt"/>
                <a:cs typeface="Courier New" panose="02070309020205020404" pitchFamily="49" charset="0"/>
              </a:rPr>
              <a:t>.</a:t>
            </a:r>
            <a:r>
              <a:rPr lang="en-US" sz="2667" dirty="0" err="1">
                <a:latin typeface="+mj-lt"/>
                <a:cs typeface="Courier New" panose="02070309020205020404" pitchFamily="49" charset="0"/>
              </a:rPr>
              <a:t>kitchen.yml</a:t>
            </a:r>
            <a:r>
              <a:rPr lang="en-US" sz="2667" dirty="0">
                <a:latin typeface="+mj-lt"/>
              </a:rPr>
              <a:t> file. If we had a suite called "server-only", then you would put tests for the server only suite under</a:t>
            </a:r>
          </a:p>
        </p:txBody>
      </p:sp>
      <p:sp>
        <p:nvSpPr>
          <p:cNvPr id="6" name="Rectangle 5"/>
          <p:cNvSpPr/>
          <p:nvPr/>
        </p:nvSpPr>
        <p:spPr bwMode="auto">
          <a:xfrm>
            <a:off x="8913091" y="3679132"/>
            <a:ext cx="1547091" cy="338686"/>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48</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dirty="0" smtClean="0">
                <a:cs typeface="Courier New" panose="02070309020205020404" pitchFamily="49" charset="0"/>
              </a:rPr>
              <a:t>http://kitchen.ci/docs/getting-started/writing-test</a:t>
            </a:r>
            <a:endParaRPr lang="en-US" sz="2400" dirty="0">
              <a:cs typeface="Courier New" panose="02070309020205020404" pitchFamily="49" charset="0"/>
            </a:endParaRPr>
          </a:p>
        </p:txBody>
      </p:sp>
    </p:spTree>
    <p:extLst>
      <p:ext uri="{BB962C8B-B14F-4D97-AF65-F5344CB8AC3E}">
        <p14:creationId xmlns:p14="http://schemas.microsoft.com/office/powerpoint/2010/main" val="41914465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3013753" y="3506118"/>
            <a:ext cx="10974132" cy="684101"/>
          </a:xfrm>
        </p:spPr>
        <p:txBody>
          <a:bodyPr/>
          <a:lstStyle/>
          <a:p>
            <a:r>
              <a:rPr lang="en-US" sz="2667" dirty="0">
                <a:latin typeface="Courier New" panose="02070309020205020404" pitchFamily="49" charset="0"/>
                <a:cs typeface="Courier New" panose="02070309020205020404" pitchFamily="49" charset="0"/>
              </a:rPr>
              <a:t>workstation/test/integration/default/</a:t>
            </a:r>
            <a:r>
              <a:rPr lang="en-US" sz="2667" dirty="0" err="1">
                <a:latin typeface="Courier New" panose="02070309020205020404" pitchFamily="49" charset="0"/>
                <a:cs typeface="Courier New" panose="02070309020205020404" pitchFamily="49" charset="0"/>
              </a:rPr>
              <a:t>serverspec</a:t>
            </a:r>
            <a:r>
              <a:rPr lang="en-US" sz="2667" dirty="0">
                <a:latin typeface="Courier New" panose="02070309020205020404" pitchFamily="49" charset="0"/>
                <a:cs typeface="Courier New" panose="02070309020205020404" pitchFamily="49" charset="0"/>
              </a:rPr>
              <a:t>/</a:t>
            </a:r>
            <a:r>
              <a:rPr lang="en-US" sz="2667" dirty="0" err="1">
                <a:latin typeface="Courier New" panose="02070309020205020404" pitchFamily="49" charset="0"/>
                <a:cs typeface="Courier New" panose="02070309020205020404" pitchFamily="49" charset="0"/>
              </a:rPr>
              <a:t>default_spec.rb</a:t>
            </a:r>
            <a:endParaRPr lang="en-US" sz="2667"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5" name="Rectangle 4"/>
          <p:cNvSpPr/>
          <p:nvPr/>
        </p:nvSpPr>
        <p:spPr>
          <a:xfrm>
            <a:off x="3013669" y="4918465"/>
            <a:ext cx="10972868" cy="913199"/>
          </a:xfrm>
          <a:prstGeom prst="rect">
            <a:avLst/>
          </a:prstGeom>
        </p:spPr>
        <p:txBody>
          <a:bodyPr wrap="square">
            <a:spAutoFit/>
          </a:bodyPr>
          <a:lstStyle/>
          <a:p>
            <a:r>
              <a:rPr lang="en-US" sz="2667" dirty="0"/>
              <a:t>This tells Test Kitchen (and Busser) which Busser runner plugin needs to be installed on the remote instance.</a:t>
            </a:r>
          </a:p>
        </p:txBody>
      </p:sp>
      <p:sp>
        <p:nvSpPr>
          <p:cNvPr id="6" name="Rectangle 5"/>
          <p:cNvSpPr/>
          <p:nvPr/>
        </p:nvSpPr>
        <p:spPr bwMode="auto">
          <a:xfrm>
            <a:off x="10544532" y="3634607"/>
            <a:ext cx="2317104" cy="42939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49</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dirty="0" smtClean="0">
                <a:cs typeface="Courier New" panose="02070309020205020404" pitchFamily="49" charset="0"/>
              </a:rPr>
              <a:t>http://kitchen.ci/docs/getting-started/writing-test</a:t>
            </a:r>
            <a:endParaRPr lang="en-US" sz="2400" dirty="0">
              <a:cs typeface="Courier New" panose="02070309020205020404" pitchFamily="49" charset="0"/>
            </a:endParaRPr>
          </a:p>
        </p:txBody>
      </p:sp>
    </p:spTree>
    <p:extLst>
      <p:ext uri="{BB962C8B-B14F-4D97-AF65-F5344CB8AC3E}">
        <p14:creationId xmlns:p14="http://schemas.microsoft.com/office/powerpoint/2010/main" val="29130745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5</a:t>
            </a:fld>
            <a:endParaRPr lang="en-US" dirty="0"/>
          </a:p>
        </p:txBody>
      </p:sp>
      <p:pic>
        <p:nvPicPr>
          <p:cNvPr id="8" name="Picture 7" descr="kitchen_workflow.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33650" y="850182"/>
            <a:ext cx="11188700" cy="7277100"/>
          </a:xfrm>
          <a:prstGeom prst="rect">
            <a:avLst/>
          </a:prstGeom>
        </p:spPr>
      </p:pic>
      <p:sp>
        <p:nvSpPr>
          <p:cNvPr id="13" name="Rectangle 12"/>
          <p:cNvSpPr/>
          <p:nvPr/>
        </p:nvSpPr>
        <p:spPr bwMode="auto">
          <a:xfrm>
            <a:off x="1811427" y="208173"/>
            <a:ext cx="4768011" cy="7952210"/>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4" name="Rectangle 13"/>
          <p:cNvSpPr/>
          <p:nvPr/>
        </p:nvSpPr>
        <p:spPr bwMode="auto">
          <a:xfrm>
            <a:off x="9730062" y="166536"/>
            <a:ext cx="4768011" cy="797302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7" name="Title 1"/>
          <p:cNvSpPr>
            <a:spLocks noGrp="1"/>
          </p:cNvSpPr>
          <p:nvPr>
            <p:ph type="title"/>
          </p:nvPr>
        </p:nvSpPr>
        <p:spPr>
          <a:xfrm>
            <a:off x="609600" y="304800"/>
            <a:ext cx="14935200" cy="829056"/>
          </a:xfrm>
        </p:spPr>
        <p:txBody>
          <a:bodyPr/>
          <a:lstStyle/>
          <a:p>
            <a:r>
              <a:rPr lang="en-US" dirty="0" smtClean="0"/>
              <a:t>Steps to Verify Cookbooks</a:t>
            </a:r>
            <a:endParaRPr lang="en-US" dirty="0"/>
          </a:p>
        </p:txBody>
      </p:sp>
    </p:spTree>
    <p:extLst>
      <p:ext uri="{BB962C8B-B14F-4D97-AF65-F5344CB8AC3E}">
        <p14:creationId xmlns:p14="http://schemas.microsoft.com/office/powerpoint/2010/main" val="2402536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3013753" y="3506118"/>
            <a:ext cx="10974132" cy="684101"/>
          </a:xfrm>
        </p:spPr>
        <p:txBody>
          <a:bodyPr/>
          <a:lstStyle/>
          <a:p>
            <a:r>
              <a:rPr lang="en-US" sz="2667" dirty="0">
                <a:latin typeface="Courier New" panose="02070309020205020404" pitchFamily="49" charset="0"/>
                <a:cs typeface="Courier New" panose="02070309020205020404" pitchFamily="49" charset="0"/>
              </a:rPr>
              <a:t>workstation/test/integration/default/</a:t>
            </a:r>
            <a:r>
              <a:rPr lang="en-US" sz="2667" dirty="0" err="1">
                <a:latin typeface="Courier New" panose="02070309020205020404" pitchFamily="49" charset="0"/>
                <a:cs typeface="Courier New" panose="02070309020205020404" pitchFamily="49" charset="0"/>
              </a:rPr>
              <a:t>serverspec</a:t>
            </a:r>
            <a:r>
              <a:rPr lang="en-US" sz="2667" dirty="0">
                <a:latin typeface="Courier New" panose="02070309020205020404" pitchFamily="49" charset="0"/>
                <a:cs typeface="Courier New" panose="02070309020205020404" pitchFamily="49" charset="0"/>
              </a:rPr>
              <a:t>/</a:t>
            </a:r>
            <a:r>
              <a:rPr lang="en-US" sz="2667" dirty="0" err="1">
                <a:latin typeface="Courier New" panose="02070309020205020404" pitchFamily="49" charset="0"/>
                <a:cs typeface="Courier New" panose="02070309020205020404" pitchFamily="49" charset="0"/>
              </a:rPr>
              <a:t>default_spec.rb</a:t>
            </a:r>
            <a:endParaRPr lang="en-US" sz="2667"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5" name="Rectangle 4"/>
          <p:cNvSpPr/>
          <p:nvPr/>
        </p:nvSpPr>
        <p:spPr>
          <a:xfrm>
            <a:off x="3013669" y="4918466"/>
            <a:ext cx="10972868" cy="1323632"/>
          </a:xfrm>
          <a:prstGeom prst="rect">
            <a:avLst/>
          </a:prstGeom>
        </p:spPr>
        <p:txBody>
          <a:bodyPr wrap="square">
            <a:spAutoFit/>
          </a:bodyPr>
          <a:lstStyle/>
          <a:p>
            <a:r>
              <a:rPr lang="en-US" sz="2667" dirty="0"/>
              <a:t>All test files (or specs) are </a:t>
            </a:r>
            <a:r>
              <a:rPr lang="en-US" sz="2667" dirty="0" smtClean="0"/>
              <a:t>named </a:t>
            </a:r>
            <a:r>
              <a:rPr lang="en-US" sz="2667" dirty="0"/>
              <a:t>after the recipe they test and end with the suffix "_</a:t>
            </a:r>
            <a:r>
              <a:rPr lang="en-US" sz="2667" dirty="0" err="1"/>
              <a:t>spec.rb</a:t>
            </a:r>
            <a:r>
              <a:rPr lang="en-US" sz="2667" dirty="0"/>
              <a:t>". A spec missing that will not be found when executing </a:t>
            </a:r>
            <a:r>
              <a:rPr lang="en-US" sz="2667" dirty="0">
                <a:latin typeface="Courier New" panose="02070309020205020404" pitchFamily="49" charset="0"/>
                <a:cs typeface="Courier New" panose="02070309020205020404" pitchFamily="49" charset="0"/>
              </a:rPr>
              <a:t>kitchen verify</a:t>
            </a:r>
            <a:r>
              <a:rPr lang="en-US" sz="2667" dirty="0"/>
              <a:t>.</a:t>
            </a:r>
          </a:p>
        </p:txBody>
      </p:sp>
      <p:sp>
        <p:nvSpPr>
          <p:cNvPr id="6" name="Rectangle 5"/>
          <p:cNvSpPr/>
          <p:nvPr/>
        </p:nvSpPr>
        <p:spPr bwMode="auto">
          <a:xfrm>
            <a:off x="3073381" y="4073335"/>
            <a:ext cx="3161164" cy="40630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50</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dirty="0" smtClean="0">
                <a:cs typeface="Courier New" panose="02070309020205020404" pitchFamily="49" charset="0"/>
              </a:rPr>
              <a:t>http://kitchen.ci/docs/getting-started/writing-test</a:t>
            </a:r>
            <a:endParaRPr lang="en-US" sz="2400" dirty="0">
              <a:cs typeface="Courier New" panose="02070309020205020404" pitchFamily="49" charset="0"/>
            </a:endParaRPr>
          </a:p>
        </p:txBody>
      </p:sp>
    </p:spTree>
    <p:extLst>
      <p:ext uri="{BB962C8B-B14F-4D97-AF65-F5344CB8AC3E}">
        <p14:creationId xmlns:p14="http://schemas.microsoft.com/office/powerpoint/2010/main" val="3130926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24400" y="304800"/>
            <a:ext cx="15698382" cy="881295"/>
          </a:xfrm>
        </p:spPr>
        <p:txBody>
          <a:bodyPr>
            <a:normAutofit fontScale="90000"/>
          </a:bodyPr>
          <a:lstStyle/>
          <a:p>
            <a:r>
              <a:rPr lang="en-US" dirty="0" smtClean="0"/>
              <a:t>GE: </a:t>
            </a:r>
            <a:r>
              <a:rPr lang="en-US" dirty="0"/>
              <a:t>Return </a:t>
            </a:r>
            <a:r>
              <a:rPr lang="en-US" dirty="0" smtClean="0"/>
              <a:t>Home and Move </a:t>
            </a:r>
            <a:r>
              <a:rPr lang="en-US" dirty="0"/>
              <a:t>into the Cookbook</a:t>
            </a:r>
          </a:p>
        </p:txBody>
      </p:sp>
      <p:sp>
        <p:nvSpPr>
          <p:cNvPr id="4" name="Text Placeholder 3"/>
          <p:cNvSpPr>
            <a:spLocks noGrp="1"/>
          </p:cNvSpPr>
          <p:nvPr>
            <p:ph type="body" sz="quarter" idx="11"/>
          </p:nvPr>
        </p:nvSpPr>
        <p:spPr>
          <a:xfrm>
            <a:off x="1121104" y="1337150"/>
            <a:ext cx="14422528" cy="1202850"/>
          </a:xfrm>
        </p:spPr>
        <p:txBody>
          <a:bodyPr anchor="t"/>
          <a:lstStyle/>
          <a:p>
            <a:r>
              <a:rPr lang="en-US" dirty="0" smtClean="0"/>
              <a:t>$ cd ~/cookbooks/workstation</a:t>
            </a:r>
            <a:endParaRPr lang="en-US" dirty="0"/>
          </a:p>
          <a:p>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1688981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097217"/>
            <a:ext cx="14423693" cy="6068588"/>
          </a:xfrm>
        </p:spPr>
        <p:txBody>
          <a:bodyPr/>
          <a:lstStyle/>
          <a:p>
            <a:r>
              <a:rPr lang="en-US" sz="2300" dirty="0"/>
              <a:t>-----&gt; Starting Kitchen (v1.4.0)</a:t>
            </a:r>
          </a:p>
          <a:p>
            <a:r>
              <a:rPr lang="en-US" sz="2300" dirty="0"/>
              <a:t>-----&gt; Converging &lt;default</a:t>
            </a:r>
            <a:r>
              <a:rPr lang="en-US" sz="2300" dirty="0" smtClean="0"/>
              <a:t>-centos-67&gt;</a:t>
            </a:r>
            <a:r>
              <a:rPr lang="en-US" sz="2300" dirty="0"/>
              <a:t>...</a:t>
            </a:r>
          </a:p>
          <a:p>
            <a:r>
              <a:rPr lang="en-US" sz="2300" dirty="0"/>
              <a:t>$$$$$$ Running legacy converge for 'Docker' Driver</a:t>
            </a:r>
          </a:p>
          <a:p>
            <a:r>
              <a:rPr lang="en-US" sz="2300" dirty="0" smtClean="0"/>
              <a:t>(skipping)</a:t>
            </a:r>
          </a:p>
          <a:p>
            <a:r>
              <a:rPr lang="en-US" sz="2300" dirty="0"/>
              <a:t>-----&gt; Chef Omnibus installation detected (install only if missing)</a:t>
            </a:r>
          </a:p>
          <a:p>
            <a:r>
              <a:rPr lang="en-US" sz="2300" dirty="0"/>
              <a:t>       Transferring files to &lt;default</a:t>
            </a:r>
            <a:r>
              <a:rPr lang="en-US" sz="2300" dirty="0" smtClean="0"/>
              <a:t>-centos-67&gt;</a:t>
            </a:r>
            <a:endParaRPr lang="en-US" sz="2300" dirty="0"/>
          </a:p>
          <a:p>
            <a:r>
              <a:rPr lang="en-US" sz="2300" dirty="0"/>
              <a:t>       Starting Chef Client, version 12.4.1</a:t>
            </a:r>
          </a:p>
          <a:p>
            <a:r>
              <a:rPr lang="en-US" sz="2300" dirty="0" smtClean="0"/>
              <a:t>(skipping)</a:t>
            </a:r>
          </a:p>
          <a:p>
            <a:r>
              <a:rPr lang="en-US" sz="2300" dirty="0" smtClean="0"/>
              <a:t>       </a:t>
            </a:r>
            <a:r>
              <a:rPr lang="en-US" sz="2300" dirty="0"/>
              <a:t>Running handlers:</a:t>
            </a:r>
          </a:p>
          <a:p>
            <a:r>
              <a:rPr lang="en-US" sz="2300" dirty="0"/>
              <a:t>       Running handlers complete</a:t>
            </a:r>
          </a:p>
          <a:p>
            <a:r>
              <a:rPr lang="en-US" sz="2300" dirty="0"/>
              <a:t>       Chef Client finished, 6/6 resources updated in 64.426896317 seconds</a:t>
            </a:r>
          </a:p>
          <a:p>
            <a:r>
              <a:rPr lang="en-US" sz="2300" dirty="0"/>
              <a:t>       Finished converging &lt;default</a:t>
            </a:r>
            <a:r>
              <a:rPr lang="en-US" sz="2300" dirty="0" smtClean="0"/>
              <a:t>-centos-67&gt; </a:t>
            </a:r>
            <a:r>
              <a:rPr lang="en-US" sz="2300" dirty="0"/>
              <a:t>(1m9.02s).</a:t>
            </a:r>
          </a:p>
          <a:p>
            <a:r>
              <a:rPr lang="en-US" sz="2300" dirty="0"/>
              <a:t>-----&gt; Kitchen is finished. (1m9.69s)</a:t>
            </a:r>
          </a:p>
        </p:txBody>
      </p:sp>
      <p:sp>
        <p:nvSpPr>
          <p:cNvPr id="3" name="Title 2"/>
          <p:cNvSpPr>
            <a:spLocks noGrp="1"/>
          </p:cNvSpPr>
          <p:nvPr>
            <p:ph type="title"/>
          </p:nvPr>
        </p:nvSpPr>
        <p:spPr/>
        <p:txBody>
          <a:bodyPr/>
          <a:lstStyle/>
          <a:p>
            <a:r>
              <a:rPr lang="en-US" dirty="0" smtClean="0"/>
              <a:t>GE: Running the Specification</a:t>
            </a:r>
            <a:endParaRPr lang="en-US" dirty="0"/>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verify</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27575052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~/cookbooks/workstation</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"Added first test for the default recipe"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53</a:t>
            </a:fld>
            <a:endParaRPr lang="en-US" dirty="0"/>
          </a:p>
        </p:txBody>
      </p:sp>
    </p:spTree>
    <p:extLst>
      <p:ext uri="{BB962C8B-B14F-4D97-AF65-F5344CB8AC3E}">
        <p14:creationId xmlns:p14="http://schemas.microsoft.com/office/powerpoint/2010/main" val="22066681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More Tests</a:t>
            </a:r>
            <a:endParaRPr lang="en-US" dirty="0"/>
          </a:p>
        </p:txBody>
      </p:sp>
      <p:sp>
        <p:nvSpPr>
          <p:cNvPr id="3" name="Subtitle 2"/>
          <p:cNvSpPr>
            <a:spLocks noGrp="1"/>
          </p:cNvSpPr>
          <p:nvPr>
            <p:ph type="subTitle" idx="1"/>
          </p:nvPr>
        </p:nvSpPr>
        <p:spPr/>
        <p:txBody>
          <a:bodyPr/>
          <a:lstStyle/>
          <a:p>
            <a:r>
              <a:rPr lang="en-US" dirty="0" smtClean="0"/>
              <a:t>What are other resources within the recipe that we could test?</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54</a:t>
            </a:fld>
            <a:endParaRPr lang="en-US" dirty="0"/>
          </a:p>
        </p:txBody>
      </p:sp>
    </p:spTree>
    <p:extLst>
      <p:ext uri="{BB962C8B-B14F-4D97-AF65-F5344CB8AC3E}">
        <p14:creationId xmlns:p14="http://schemas.microsoft.com/office/powerpoint/2010/main" val="39271870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a File</a:t>
            </a:r>
            <a:endParaRPr lang="en-US" dirty="0"/>
          </a:p>
        </p:txBody>
      </p:sp>
      <p:sp>
        <p:nvSpPr>
          <p:cNvPr id="3" name="Subtitle 2"/>
          <p:cNvSpPr>
            <a:spLocks noGrp="1"/>
          </p:cNvSpPr>
          <p:nvPr>
            <p:ph type="subTitle" idx="1"/>
          </p:nvPr>
        </p:nvSpPr>
        <p:spPr>
          <a:xfrm>
            <a:off x="1443789" y="3506118"/>
            <a:ext cx="13282864" cy="3346421"/>
          </a:xfrm>
        </p:spPr>
        <p:txBody>
          <a:bodyPr/>
          <a:lstStyle/>
          <a:p>
            <a:r>
              <a:rPr lang="en-US" dirty="0" err="1" smtClean="0"/>
              <a:t>ServerSpec</a:t>
            </a:r>
            <a:r>
              <a:rPr lang="en-US" dirty="0" smtClean="0"/>
              <a:t> can help us assert different characteristics about files on the file system. Like if it is a file, directory, socket or </a:t>
            </a:r>
            <a:r>
              <a:rPr lang="en-US" dirty="0" err="1" smtClean="0"/>
              <a:t>symlink</a:t>
            </a:r>
            <a:r>
              <a:rPr lang="en-US" dirty="0" smtClean="0"/>
              <a:t>.</a:t>
            </a:r>
          </a:p>
          <a:p>
            <a:endParaRPr lang="en-US" dirty="0"/>
          </a:p>
          <a:p>
            <a:r>
              <a:rPr lang="en-US" dirty="0" smtClean="0"/>
              <a:t> </a:t>
            </a:r>
            <a:r>
              <a:rPr lang="en-US" dirty="0"/>
              <a:t>T</a:t>
            </a:r>
            <a:r>
              <a:rPr lang="en-US" dirty="0" smtClean="0"/>
              <a:t>he mode, owner, or group. If it is readable, writeable, or executable. Event the </a:t>
            </a:r>
            <a:r>
              <a:rPr lang="en-US" dirty="0"/>
              <a:t>data it </a:t>
            </a:r>
            <a:r>
              <a:rPr lang="en-US" dirty="0" smtClean="0"/>
              <a:t>contains.</a:t>
            </a:r>
            <a:endParaRPr lang="en-US" dirty="0"/>
          </a:p>
        </p:txBody>
      </p:sp>
      <p:sp>
        <p:nvSpPr>
          <p:cNvPr id="5" name="Content Placeholder 3"/>
          <p:cNvSpPr>
            <a:spLocks noGrp="1"/>
          </p:cNvSpPr>
          <p:nvPr>
            <p:ph sz="quarter" idx="4294967295"/>
          </p:nvPr>
        </p:nvSpPr>
        <p:spPr>
          <a:xfrm>
            <a:off x="3669213" y="7481413"/>
            <a:ext cx="8917577" cy="524133"/>
          </a:xfrm>
        </p:spPr>
        <p:txBody>
          <a:bodyPr anchor="ctr">
            <a:normAutofit/>
          </a:bodyPr>
          <a:lstStyle>
            <a:lvl1pPr marL="0" indent="0" algn="ctr">
              <a:buNone/>
              <a:defRPr sz="1800">
                <a:solidFill>
                  <a:schemeClr val="tx1"/>
                </a:solidFill>
              </a:defRPr>
            </a:lvl1pPr>
          </a:lstStyle>
          <a:p>
            <a:r>
              <a:rPr lang="en-US" sz="2400" dirty="0"/>
              <a:t>http://</a:t>
            </a:r>
            <a:r>
              <a:rPr lang="en-US" sz="2400" dirty="0" err="1"/>
              <a:t>serverspec.org</a:t>
            </a:r>
            <a:r>
              <a:rPr lang="en-US" sz="2400" dirty="0"/>
              <a:t>/</a:t>
            </a:r>
            <a:r>
              <a:rPr lang="en-US" sz="2400" dirty="0" err="1"/>
              <a:t>resource_types.html#</a:t>
            </a:r>
            <a:r>
              <a:rPr lang="en-US" sz="2400" dirty="0" err="1" smtClean="0"/>
              <a:t>file</a:t>
            </a:r>
            <a:endParaRPr lang="en-US" sz="2400"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55</a:t>
            </a:fld>
            <a:endParaRPr lang="en-US" dirty="0"/>
          </a:p>
        </p:txBody>
      </p:sp>
    </p:spTree>
    <p:extLst>
      <p:ext uri="{BB962C8B-B14F-4D97-AF65-F5344CB8AC3E}">
        <p14:creationId xmlns:p14="http://schemas.microsoft.com/office/powerpoint/2010/main" val="11953937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The File </a:t>
            </a:r>
            <a:r>
              <a:rPr lang="en-US" dirty="0"/>
              <a:t>C</a:t>
            </a:r>
            <a:r>
              <a:rPr lang="en-US" dirty="0" smtClean="0"/>
              <a:t>ontains </a:t>
            </a:r>
            <a:r>
              <a:rPr lang="en-US" dirty="0"/>
              <a:t>D</a:t>
            </a:r>
            <a:r>
              <a:rPr lang="en-US" dirty="0" smtClean="0"/>
              <a:t>ata</a:t>
            </a:r>
            <a:endParaRPr lang="en-US" dirty="0"/>
          </a:p>
        </p:txBody>
      </p:sp>
      <p:sp>
        <p:nvSpPr>
          <p:cNvPr id="3" name="Content Placeholder 2"/>
          <p:cNvSpPr>
            <a:spLocks noGrp="1"/>
          </p:cNvSpPr>
          <p:nvPr>
            <p:ph sz="quarter" idx="10"/>
          </p:nvPr>
        </p:nvSpPr>
        <p:spPr/>
        <p:txBody>
          <a:bodyPr/>
          <a:lstStyle/>
          <a:p>
            <a:r>
              <a:rPr lang="en-US" dirty="0"/>
              <a:t>describe file</a:t>
            </a:r>
            <a:r>
              <a:rPr lang="en-US" dirty="0" smtClean="0"/>
              <a:t>("/</a:t>
            </a:r>
            <a:r>
              <a:rPr lang="en-US" dirty="0" err="1"/>
              <a:t>etc</a:t>
            </a:r>
            <a:r>
              <a:rPr lang="en-US" dirty="0"/>
              <a:t>/</a:t>
            </a:r>
            <a:r>
              <a:rPr lang="en-US" dirty="0" err="1" smtClean="0"/>
              <a:t>passwd</a:t>
            </a:r>
            <a:r>
              <a:rPr lang="en-US" dirty="0"/>
              <a:t>"</a:t>
            </a:r>
            <a:r>
              <a:rPr lang="en-US" dirty="0" smtClean="0"/>
              <a:t>) </a:t>
            </a:r>
            <a:r>
              <a:rPr lang="en-US" dirty="0"/>
              <a:t>do</a:t>
            </a:r>
          </a:p>
          <a:p>
            <a:r>
              <a:rPr lang="en-US" dirty="0"/>
              <a:t>  it { should </a:t>
            </a:r>
            <a:r>
              <a:rPr lang="en-US" dirty="0" err="1"/>
              <a:t>be_file</a:t>
            </a:r>
            <a:r>
              <a:rPr lang="en-US" dirty="0"/>
              <a:t> }</a:t>
            </a:r>
          </a:p>
          <a:p>
            <a:r>
              <a:rPr lang="en-US" dirty="0"/>
              <a:t>end</a:t>
            </a:r>
          </a:p>
        </p:txBody>
      </p:sp>
      <p:sp>
        <p:nvSpPr>
          <p:cNvPr id="4" name="Content Placeholder 3"/>
          <p:cNvSpPr>
            <a:spLocks noGrp="1"/>
          </p:cNvSpPr>
          <p:nvPr>
            <p:ph sz="quarter" idx="12"/>
          </p:nvPr>
        </p:nvSpPr>
        <p:spPr/>
        <p:txBody>
          <a:bodyPr/>
          <a:lstStyle/>
          <a:p>
            <a:r>
              <a:rPr lang="en-US" dirty="0" smtClean="0"/>
              <a:t>I expect the file named "/</a:t>
            </a:r>
            <a:r>
              <a:rPr lang="en-US" dirty="0" err="1" smtClean="0"/>
              <a:t>etc</a:t>
            </a:r>
            <a:r>
              <a:rPr lang="en-US" dirty="0" smtClean="0"/>
              <a:t>/</a:t>
            </a:r>
            <a:r>
              <a:rPr lang="en-US" dirty="0" err="1" smtClean="0"/>
              <a:t>passwd</a:t>
            </a:r>
            <a:r>
              <a:rPr lang="en-US" dirty="0"/>
              <a:t>"</a:t>
            </a:r>
            <a:r>
              <a:rPr lang="en-US" dirty="0" smtClean="0"/>
              <a:t> to be a file (as opposed to a directory, socket or </a:t>
            </a:r>
            <a:r>
              <a:rPr lang="en-US" dirty="0" err="1" smtClean="0"/>
              <a:t>symlink</a:t>
            </a:r>
            <a:r>
              <a:rPr lang="en-US" dirty="0" smtClean="0"/>
              <a: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8" name="Content Placeholder 3"/>
          <p:cNvSpPr txBox="1">
            <a:spLocks/>
          </p:cNvSpPr>
          <p:nvPr/>
        </p:nvSpPr>
        <p:spPr bwMode="white">
          <a:xfrm>
            <a:off x="3669213" y="7481413"/>
            <a:ext cx="8917577" cy="524133"/>
          </a:xfrm>
          <a:prstGeom prst="rect">
            <a:avLst/>
          </a:prstGeom>
        </p:spPr>
        <p:txBody>
          <a:bodyPr vert="horz" wrap="square" lIns="0" tIns="0" rIns="0" bIns="0" rtlCol="0" anchor="ctr">
            <a:normAutofit/>
          </a:bodyPr>
          <a:lstStyle>
            <a:lvl1pPr marL="0" indent="0" algn="ctr" defTabSz="1219120" rtl="0" eaLnBrk="1" latinLnBrk="0" hangingPunct="1">
              <a:lnSpc>
                <a:spcPct val="100000"/>
              </a:lnSpc>
              <a:spcBef>
                <a:spcPts val="800"/>
              </a:spcBef>
              <a:buSzPct val="90000"/>
              <a:buFont typeface="Arial" pitchFamily="34" charset="0"/>
              <a:buNone/>
              <a:defRPr sz="1800" kern="1200" baseline="0">
                <a:solidFill>
                  <a:schemeClr val="tx1"/>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2400" smtClean="0"/>
              <a:t>http://serverspec.org/resource_types.html#file</a:t>
            </a:r>
            <a:endParaRPr lang="en-US" sz="2400"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56</a:t>
            </a:fld>
            <a:endParaRPr lang="en-US" dirty="0"/>
          </a:p>
        </p:txBody>
      </p:sp>
    </p:spTree>
    <p:extLst>
      <p:ext uri="{BB962C8B-B14F-4D97-AF65-F5344CB8AC3E}">
        <p14:creationId xmlns:p14="http://schemas.microsoft.com/office/powerpoint/2010/main" val="6611864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Example: The </a:t>
            </a:r>
            <a:r>
              <a:rPr lang="en-US" dirty="0" smtClean="0"/>
              <a:t>File </a:t>
            </a:r>
            <a:r>
              <a:rPr lang="en-US" dirty="0"/>
              <a:t>C</a:t>
            </a:r>
            <a:r>
              <a:rPr lang="en-US" dirty="0" smtClean="0"/>
              <a:t>ontains </a:t>
            </a:r>
            <a:r>
              <a:rPr lang="en-US" dirty="0"/>
              <a:t>S</a:t>
            </a:r>
            <a:r>
              <a:rPr lang="en-US" dirty="0" smtClean="0"/>
              <a:t>pecific </a:t>
            </a:r>
            <a:r>
              <a:rPr lang="en-US" dirty="0"/>
              <a:t>C</a:t>
            </a:r>
            <a:r>
              <a:rPr lang="en-US" dirty="0" smtClean="0"/>
              <a:t>ontent</a:t>
            </a:r>
            <a:endParaRPr lang="en-US" dirty="0"/>
          </a:p>
        </p:txBody>
      </p:sp>
      <p:sp>
        <p:nvSpPr>
          <p:cNvPr id="3" name="Content Placeholder 2"/>
          <p:cNvSpPr>
            <a:spLocks noGrp="1"/>
          </p:cNvSpPr>
          <p:nvPr>
            <p:ph sz="quarter" idx="10"/>
          </p:nvPr>
        </p:nvSpPr>
        <p:spPr/>
        <p:txBody>
          <a:bodyPr/>
          <a:lstStyle/>
          <a:p>
            <a:r>
              <a:rPr lang="en-US" dirty="0"/>
              <a:t>describe file</a:t>
            </a:r>
            <a:r>
              <a:rPr lang="en-US" dirty="0" smtClean="0"/>
              <a:t>("/</a:t>
            </a:r>
            <a:r>
              <a:rPr lang="en-US" dirty="0" err="1"/>
              <a:t>etc</a:t>
            </a:r>
            <a:r>
              <a:rPr lang="en-US" dirty="0"/>
              <a:t>/</a:t>
            </a:r>
            <a:r>
              <a:rPr lang="en-US" dirty="0" err="1"/>
              <a:t>httpd</a:t>
            </a:r>
            <a:r>
              <a:rPr lang="en-US" dirty="0"/>
              <a:t>/</a:t>
            </a:r>
            <a:r>
              <a:rPr lang="en-US" dirty="0" err="1"/>
              <a:t>conf</a:t>
            </a:r>
            <a:r>
              <a:rPr lang="en-US" dirty="0"/>
              <a:t>/</a:t>
            </a:r>
            <a:r>
              <a:rPr lang="en-US" dirty="0" err="1" smtClean="0"/>
              <a:t>httpd.conf</a:t>
            </a:r>
            <a:r>
              <a:rPr lang="en-US" dirty="0" smtClean="0"/>
              <a:t>") </a:t>
            </a:r>
            <a:r>
              <a:rPr lang="en-US" dirty="0"/>
              <a:t>do</a:t>
            </a:r>
          </a:p>
          <a:p>
            <a:r>
              <a:rPr lang="en-US" dirty="0"/>
              <a:t>  </a:t>
            </a:r>
            <a:r>
              <a:rPr lang="en-US" dirty="0" smtClean="0"/>
              <a:t>its(:content) { should match /</a:t>
            </a:r>
            <a:r>
              <a:rPr lang="en-US" dirty="0" err="1" smtClean="0"/>
              <a:t>ServerName</a:t>
            </a:r>
            <a:r>
              <a:rPr lang="en-US" dirty="0" smtClean="0"/>
              <a:t> www.example.jp/ }</a:t>
            </a:r>
          </a:p>
          <a:p>
            <a:r>
              <a:rPr lang="en-US" dirty="0" smtClean="0"/>
              <a:t>end</a:t>
            </a:r>
            <a:endParaRPr lang="en-US" dirty="0"/>
          </a:p>
        </p:txBody>
      </p:sp>
      <p:sp>
        <p:nvSpPr>
          <p:cNvPr id="4" name="Content Placeholder 3"/>
          <p:cNvSpPr>
            <a:spLocks noGrp="1"/>
          </p:cNvSpPr>
          <p:nvPr>
            <p:ph sz="quarter" idx="12"/>
          </p:nvPr>
        </p:nvSpPr>
        <p:spPr/>
        <p:txBody>
          <a:bodyPr/>
          <a:lstStyle/>
          <a:p>
            <a:r>
              <a:rPr lang="en-US" dirty="0" smtClean="0"/>
              <a:t>I expect the file named "/</a:t>
            </a:r>
            <a:r>
              <a:rPr lang="en-US" dirty="0" err="1" smtClean="0"/>
              <a:t>etc</a:t>
            </a:r>
            <a:r>
              <a:rPr lang="en-US" dirty="0" smtClean="0"/>
              <a:t>/</a:t>
            </a:r>
            <a:r>
              <a:rPr lang="en-US" dirty="0" err="1" smtClean="0"/>
              <a:t>httpd</a:t>
            </a:r>
            <a:r>
              <a:rPr lang="en-US" dirty="0" smtClean="0"/>
              <a:t>/</a:t>
            </a:r>
            <a:r>
              <a:rPr lang="en-US" dirty="0" err="1" smtClean="0"/>
              <a:t>conf</a:t>
            </a:r>
            <a:r>
              <a:rPr lang="en-US" dirty="0" smtClean="0"/>
              <a:t>/</a:t>
            </a:r>
            <a:r>
              <a:rPr lang="en-US" dirty="0" err="1" smtClean="0"/>
              <a:t>httpd.conf</a:t>
            </a:r>
            <a:r>
              <a:rPr lang="en-US" dirty="0"/>
              <a:t>"</a:t>
            </a:r>
            <a:r>
              <a:rPr lang="en-US" dirty="0" smtClean="0"/>
              <a:t> to have content that matches "</a:t>
            </a:r>
            <a:r>
              <a:rPr lang="en-US" dirty="0" err="1" smtClean="0"/>
              <a:t>ServerName</a:t>
            </a:r>
            <a:r>
              <a:rPr lang="en-US" dirty="0" smtClean="0"/>
              <a:t> </a:t>
            </a:r>
            <a:r>
              <a:rPr lang="en-US" dirty="0" err="1" smtClean="0"/>
              <a:t>www.example.jp</a:t>
            </a:r>
            <a:r>
              <a:rPr lang="en-US" dirty="0"/>
              <a:t>"</a:t>
            </a: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57</a:t>
            </a:fld>
            <a:endParaRPr lang="en-US" dirty="0"/>
          </a:p>
        </p:txBody>
      </p:sp>
      <p:sp>
        <p:nvSpPr>
          <p:cNvPr id="8" name="Content Placeholder 3"/>
          <p:cNvSpPr txBox="1">
            <a:spLocks/>
          </p:cNvSpPr>
          <p:nvPr/>
        </p:nvSpPr>
        <p:spPr bwMode="white">
          <a:xfrm>
            <a:off x="3669213" y="7481413"/>
            <a:ext cx="8917577" cy="524133"/>
          </a:xfrm>
          <a:prstGeom prst="rect">
            <a:avLst/>
          </a:prstGeom>
        </p:spPr>
        <p:txBody>
          <a:bodyPr vert="horz" wrap="square" lIns="0" tIns="0" rIns="0" bIns="0" rtlCol="0" anchor="ctr">
            <a:normAutofit/>
          </a:bodyPr>
          <a:lstStyle>
            <a:lvl1pPr marL="0" indent="0" algn="ctr" defTabSz="1219120" rtl="0" eaLnBrk="1" latinLnBrk="0" hangingPunct="1">
              <a:lnSpc>
                <a:spcPct val="100000"/>
              </a:lnSpc>
              <a:spcBef>
                <a:spcPts val="800"/>
              </a:spcBef>
              <a:buSzPct val="90000"/>
              <a:buFont typeface="Arial" pitchFamily="34" charset="0"/>
              <a:buNone/>
              <a:defRPr sz="1800" kern="1200" baseline="0">
                <a:solidFill>
                  <a:schemeClr val="tx1"/>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2400" smtClean="0"/>
              <a:t>http://serverspec.org/resource_types.html#file</a:t>
            </a:r>
            <a:endParaRPr lang="en-US" sz="2400" dirty="0"/>
          </a:p>
        </p:txBody>
      </p:sp>
    </p:spTree>
    <p:extLst>
      <p:ext uri="{BB962C8B-B14F-4D97-AF65-F5344CB8AC3E}">
        <p14:creationId xmlns:p14="http://schemas.microsoft.com/office/powerpoint/2010/main" val="16632996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5473" y="249384"/>
            <a:ext cx="15711054" cy="986904"/>
          </a:xfrm>
        </p:spPr>
        <p:txBody>
          <a:bodyPr>
            <a:normAutofit fontScale="90000"/>
          </a:bodyPr>
          <a:lstStyle/>
          <a:p>
            <a:r>
              <a:rPr lang="en-US" dirty="0"/>
              <a:t>Example: The </a:t>
            </a:r>
            <a:r>
              <a:rPr lang="en-US" dirty="0" smtClean="0"/>
              <a:t>File is Owned by a Particular </a:t>
            </a:r>
            <a:r>
              <a:rPr lang="en-US" dirty="0"/>
              <a:t>U</a:t>
            </a:r>
            <a:r>
              <a:rPr lang="en-US" dirty="0" smtClean="0"/>
              <a:t>ser</a:t>
            </a:r>
            <a:endParaRPr lang="en-US" dirty="0"/>
          </a:p>
        </p:txBody>
      </p:sp>
      <p:sp>
        <p:nvSpPr>
          <p:cNvPr id="3" name="Content Placeholder 2"/>
          <p:cNvSpPr>
            <a:spLocks noGrp="1"/>
          </p:cNvSpPr>
          <p:nvPr>
            <p:ph sz="quarter" idx="10"/>
          </p:nvPr>
        </p:nvSpPr>
        <p:spPr/>
        <p:txBody>
          <a:bodyPr/>
          <a:lstStyle/>
          <a:p>
            <a:r>
              <a:rPr lang="en-US" dirty="0"/>
              <a:t>describe file</a:t>
            </a:r>
            <a:r>
              <a:rPr lang="en-US" dirty="0" smtClean="0"/>
              <a:t>("/</a:t>
            </a:r>
            <a:r>
              <a:rPr lang="en-US" dirty="0" err="1"/>
              <a:t>etc</a:t>
            </a:r>
            <a:r>
              <a:rPr lang="en-US" dirty="0"/>
              <a:t>/</a:t>
            </a:r>
            <a:r>
              <a:rPr lang="en-US" dirty="0" err="1"/>
              <a:t>sudoers</a:t>
            </a:r>
            <a:r>
              <a:rPr lang="en-US" dirty="0"/>
              <a:t>") do</a:t>
            </a:r>
          </a:p>
          <a:p>
            <a:r>
              <a:rPr lang="en-US" dirty="0"/>
              <a:t>  it { should </a:t>
            </a:r>
            <a:r>
              <a:rPr lang="en-US" dirty="0" err="1"/>
              <a:t>be_owned_by</a:t>
            </a:r>
            <a:r>
              <a:rPr lang="en-US" dirty="0"/>
              <a:t> "root" }</a:t>
            </a:r>
          </a:p>
          <a:p>
            <a:r>
              <a:rPr lang="en-US" dirty="0"/>
              <a:t>end</a:t>
            </a:r>
          </a:p>
        </p:txBody>
      </p:sp>
      <p:sp>
        <p:nvSpPr>
          <p:cNvPr id="4" name="Content Placeholder 3"/>
          <p:cNvSpPr>
            <a:spLocks noGrp="1"/>
          </p:cNvSpPr>
          <p:nvPr>
            <p:ph sz="quarter" idx="12"/>
          </p:nvPr>
        </p:nvSpPr>
        <p:spPr/>
        <p:txBody>
          <a:bodyPr/>
          <a:lstStyle/>
          <a:p>
            <a:r>
              <a:rPr lang="en-US" dirty="0" smtClean="0"/>
              <a:t>I expect the file named "/</a:t>
            </a:r>
            <a:r>
              <a:rPr lang="en-US" dirty="0" err="1" smtClean="0"/>
              <a:t>etc</a:t>
            </a:r>
            <a:r>
              <a:rPr lang="en-US" dirty="0" smtClean="0"/>
              <a:t>/</a:t>
            </a:r>
            <a:r>
              <a:rPr lang="en-US" dirty="0" err="1" smtClean="0"/>
              <a:t>sudoers</a:t>
            </a:r>
            <a:r>
              <a:rPr lang="en-US" dirty="0" smtClean="0"/>
              <a:t>" to be owned by the "root" user.</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58</a:t>
            </a:fld>
            <a:endParaRPr lang="en-US" dirty="0"/>
          </a:p>
        </p:txBody>
      </p:sp>
    </p:spTree>
    <p:extLst>
      <p:ext uri="{BB962C8B-B14F-4D97-AF65-F5344CB8AC3E}">
        <p14:creationId xmlns:p14="http://schemas.microsoft.com/office/powerpoint/2010/main" val="31936617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More Tests</a:t>
            </a:r>
            <a:endParaRPr lang="en-US" dirty="0"/>
          </a:p>
        </p:txBody>
      </p:sp>
      <p:sp>
        <p:nvSpPr>
          <p:cNvPr id="3" name="Subtitle 2"/>
          <p:cNvSpPr>
            <a:spLocks noGrp="1"/>
          </p:cNvSpPr>
          <p:nvPr>
            <p:ph type="subTitle" idx="1"/>
          </p:nvPr>
        </p:nvSpPr>
        <p:spPr>
          <a:xfrm>
            <a:off x="1892594" y="3356058"/>
            <a:ext cx="13410906" cy="4350949"/>
          </a:xfrm>
        </p:spPr>
        <p:txBody>
          <a:bodyPr/>
          <a:lstStyle/>
          <a:p>
            <a:pPr marL="609585" indent="-609585">
              <a:buFont typeface="Wingdings" charset="2"/>
              <a:buChar char="q"/>
            </a:pPr>
            <a:r>
              <a:rPr lang="en-US" sz="2800" dirty="0" smtClean="0"/>
              <a:t>Add tests that validate that the remaining package resources have been installed </a:t>
            </a:r>
            <a:r>
              <a:rPr lang="en-US" sz="2400" dirty="0"/>
              <a:t>(</a:t>
            </a:r>
            <a:r>
              <a:rPr lang="en-US" sz="2400" dirty="0" smtClean="0">
                <a:hlinkClick r:id="rId3"/>
              </a:rPr>
              <a:t>http</a:t>
            </a:r>
            <a:r>
              <a:rPr lang="en-US" sz="2400" dirty="0">
                <a:hlinkClick r:id="rId3"/>
              </a:rPr>
              <a:t>://</a:t>
            </a:r>
            <a:r>
              <a:rPr lang="en-US" sz="2400" dirty="0" smtClean="0">
                <a:hlinkClick r:id="rId3"/>
              </a:rPr>
              <a:t>serverspec.org/resource_types.html#package</a:t>
            </a:r>
            <a:r>
              <a:rPr lang="en-US" sz="2400" dirty="0" smtClean="0"/>
              <a:t>)</a:t>
            </a:r>
            <a:endParaRPr lang="en-US" dirty="0" smtClean="0"/>
          </a:p>
          <a:p>
            <a:pPr marL="609585" indent="-609585">
              <a:buFont typeface="Wingdings" charset="2"/>
              <a:buChar char="q"/>
            </a:pPr>
            <a:endParaRPr lang="en-US" dirty="0" smtClean="0"/>
          </a:p>
          <a:p>
            <a:pPr marL="609585" indent="-609585">
              <a:buFont typeface="Wingdings" charset="2"/>
              <a:buChar char="q"/>
            </a:pPr>
            <a:r>
              <a:rPr lang="en-US" sz="2800" dirty="0" smtClean="0"/>
              <a:t>Add tests that validate the file resource </a:t>
            </a:r>
            <a:r>
              <a:rPr lang="en-US" sz="2400" dirty="0" smtClean="0"/>
              <a:t>(</a:t>
            </a:r>
            <a:r>
              <a:rPr lang="en-US" sz="2400" dirty="0" smtClean="0">
                <a:hlinkClick r:id="rId4"/>
              </a:rPr>
              <a:t>http</a:t>
            </a:r>
            <a:r>
              <a:rPr lang="en-US" sz="2400" dirty="0">
                <a:hlinkClick r:id="rId4"/>
              </a:rPr>
              <a:t>://</a:t>
            </a:r>
            <a:r>
              <a:rPr lang="en-US" sz="2400" dirty="0" smtClean="0">
                <a:hlinkClick r:id="rId4"/>
              </a:rPr>
              <a:t>serverspec.org/resource_types.html#file</a:t>
            </a:r>
            <a:r>
              <a:rPr lang="en-US" sz="2400" dirty="0" smtClean="0"/>
              <a:t>)</a:t>
            </a:r>
            <a:endParaRPr lang="en-US" dirty="0" smtClean="0"/>
          </a:p>
          <a:p>
            <a:pPr marL="609585" indent="-609585">
              <a:buFont typeface="Wingdings" charset="2"/>
              <a:buChar char="q"/>
            </a:pPr>
            <a:endParaRPr lang="en-US" dirty="0" smtClean="0"/>
          </a:p>
          <a:p>
            <a:pPr marL="609585" indent="-609585">
              <a:buFont typeface="Wingdings" charset="2"/>
              <a:buChar char="q"/>
            </a:pPr>
            <a:r>
              <a:rPr lang="en-US" sz="2800" dirty="0" smtClean="0">
                <a:latin typeface="+mj-lt"/>
              </a:rPr>
              <a:t>Run </a:t>
            </a:r>
            <a:r>
              <a:rPr lang="en-US" sz="2800" dirty="0">
                <a:latin typeface="+mj-lt"/>
                <a:cs typeface="Courier New" panose="02070309020205020404" pitchFamily="49" charset="0"/>
              </a:rPr>
              <a:t>kitchen </a:t>
            </a:r>
            <a:r>
              <a:rPr lang="en-US" sz="2800" dirty="0" smtClean="0">
                <a:latin typeface="+mj-lt"/>
                <a:cs typeface="Courier New" panose="02070309020205020404" pitchFamily="49" charset="0"/>
              </a:rPr>
              <a:t>verify </a:t>
            </a:r>
            <a:r>
              <a:rPr lang="en-US" sz="2800" dirty="0" smtClean="0">
                <a:latin typeface="+mj-lt"/>
              </a:rPr>
              <a:t>to </a:t>
            </a:r>
            <a:r>
              <a:rPr lang="en-US" sz="2800" dirty="0">
                <a:latin typeface="+mj-lt"/>
              </a:rPr>
              <a:t>validate the test meets the expectations that you </a:t>
            </a:r>
            <a:r>
              <a:rPr lang="en-US" sz="2800" dirty="0" smtClean="0">
                <a:latin typeface="+mj-lt"/>
              </a:rPr>
              <a:t>defined</a:t>
            </a:r>
          </a:p>
          <a:p>
            <a:pPr marL="609585" indent="-609585">
              <a:buFont typeface="Wingdings" charset="2"/>
              <a:buChar char="q"/>
            </a:pPr>
            <a:endParaRPr lang="en-US" sz="2800" dirty="0" smtClean="0"/>
          </a:p>
          <a:p>
            <a:pPr marL="609585" indent="-609585">
              <a:buFont typeface="Wingdings" charset="2"/>
              <a:buChar char="q"/>
            </a:pPr>
            <a:r>
              <a:rPr lang="en-US" sz="2800" dirty="0" smtClean="0"/>
              <a:t>Commit your changes</a:t>
            </a:r>
            <a:endParaRPr lang="en-US" sz="2800" dirty="0"/>
          </a:p>
          <a:p>
            <a:pPr marL="609585" indent="-609585">
              <a:buFont typeface="Wingdings" charset="2"/>
              <a:buChar char="q"/>
            </a:pPr>
            <a:endParaRPr lang="en-US" dirty="0"/>
          </a:p>
        </p:txBody>
      </p:sp>
      <p:sp>
        <p:nvSpPr>
          <p:cNvPr id="4" name="Content Placeholder 3"/>
          <p:cNvSpPr txBox="1">
            <a:spLocks/>
          </p:cNvSpPr>
          <p:nvPr/>
        </p:nvSpPr>
        <p:spPr>
          <a:xfrm>
            <a:off x="289894" y="7698290"/>
            <a:ext cx="15703479" cy="1103171"/>
          </a:xfrm>
          <a:prstGeom prst="rect">
            <a:avLst/>
          </a:prstGeom>
        </p:spPr>
        <p:txBody>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59</a:t>
            </a:fld>
            <a:endParaRPr lang="en-US" dirty="0"/>
          </a:p>
        </p:txBody>
      </p:sp>
    </p:spTree>
    <p:extLst>
      <p:ext uri="{BB962C8B-B14F-4D97-AF65-F5344CB8AC3E}">
        <p14:creationId xmlns:p14="http://schemas.microsoft.com/office/powerpoint/2010/main" val="39810828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Testing Cookbooks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309025" lvl="1"/>
            <a:r>
              <a:rPr lang="en-US" dirty="0" smtClean="0"/>
              <a:t>We </a:t>
            </a:r>
            <a:r>
              <a:rPr lang="en-US" dirty="0"/>
              <a:t>can start by first mandating that all cookbooks are </a:t>
            </a:r>
            <a:r>
              <a:rPr lang="en-US" dirty="0" smtClean="0"/>
              <a:t>tested</a:t>
            </a:r>
          </a:p>
          <a:p>
            <a:pPr marL="309025" lvl="1"/>
            <a:endParaRPr lang="en-US" dirty="0"/>
          </a:p>
          <a:p>
            <a:pPr marL="309025" lvl="1"/>
            <a:r>
              <a:rPr lang="en-US" dirty="0" smtClean="0"/>
              <a:t>How </a:t>
            </a:r>
            <a:r>
              <a:rPr lang="en-US" dirty="0"/>
              <a:t>often </a:t>
            </a:r>
            <a:r>
              <a:rPr lang="en-US" dirty="0" smtClean="0"/>
              <a:t>should you test </a:t>
            </a:r>
            <a:r>
              <a:rPr lang="en-US" dirty="0"/>
              <a:t>your cookbook</a:t>
            </a:r>
            <a:r>
              <a:rPr lang="en-US" dirty="0" smtClean="0"/>
              <a:t>?</a:t>
            </a:r>
          </a:p>
          <a:p>
            <a:pPr marL="309025" lvl="1"/>
            <a:endParaRPr lang="en-US" dirty="0"/>
          </a:p>
          <a:p>
            <a:pPr marL="309025" lvl="1"/>
            <a:r>
              <a:rPr lang="en-US" dirty="0"/>
              <a:t>How often do you think changes will occur</a:t>
            </a:r>
            <a:r>
              <a:rPr lang="en-US" dirty="0" smtClean="0"/>
              <a:t>?</a:t>
            </a:r>
          </a:p>
          <a:p>
            <a:pPr marL="309025" lvl="1"/>
            <a:endParaRPr lang="en-US" dirty="0"/>
          </a:p>
          <a:p>
            <a:pPr marL="309025" lvl="1"/>
            <a:r>
              <a:rPr lang="en-US" dirty="0"/>
              <a:t>What happens when the rate of cookbook changes exceed the time interval it takes to verify the cookbook?</a:t>
            </a:r>
          </a:p>
          <a:p>
            <a:pPr marL="309025" lvl="1"/>
            <a:endParaRPr lang="en-US" dirty="0" smtClean="0"/>
          </a:p>
          <a:p>
            <a:pPr marL="309025" lvl="1"/>
            <a:endParaRPr lang="en-US" dirty="0"/>
          </a:p>
          <a:p>
            <a:pPr marL="309025" lvl="1"/>
            <a:endParaRPr lang="en-US" dirty="0"/>
          </a:p>
          <a:p>
            <a:pPr marL="309025" lvl="1"/>
            <a:r>
              <a:rPr lang="en-US" dirty="0" smtClean="0"/>
              <a:t> </a:t>
            </a:r>
            <a:endParaRPr lang="en-US" dirty="0"/>
          </a:p>
          <a:p>
            <a:pPr marL="309025"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9500264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Our Assertion in a spec File</a:t>
            </a:r>
            <a:endParaRPr lang="en-US" dirty="0"/>
          </a:p>
        </p:txBody>
      </p:sp>
      <p:sp>
        <p:nvSpPr>
          <p:cNvPr id="3" name="Content Placeholder 2"/>
          <p:cNvSpPr>
            <a:spLocks noGrp="1"/>
          </p:cNvSpPr>
          <p:nvPr>
            <p:ph sz="quarter" idx="10"/>
          </p:nvPr>
        </p:nvSpPr>
        <p:spPr/>
        <p:txBody>
          <a:bodyPr>
            <a:noAutofit/>
          </a:bodyPr>
          <a:lstStyle/>
          <a:p>
            <a:r>
              <a:rPr lang="en-US" sz="2400" dirty="0"/>
              <a:t>require "</a:t>
            </a:r>
            <a:r>
              <a:rPr lang="en-US" sz="2400" dirty="0" err="1"/>
              <a:t>spec_helper</a:t>
            </a:r>
            <a:r>
              <a:rPr lang="en-US" sz="2400" dirty="0"/>
              <a:t>"</a:t>
            </a:r>
          </a:p>
          <a:p>
            <a:endParaRPr lang="en-US" sz="2400" dirty="0"/>
          </a:p>
          <a:p>
            <a:r>
              <a:rPr lang="en-US" sz="2400" dirty="0"/>
              <a:t>describe "workstation::default" 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  describe package("</a:t>
            </a:r>
            <a:r>
              <a:rPr lang="en-US" sz="2400" dirty="0" err="1"/>
              <a:t>git</a:t>
            </a:r>
            <a:r>
              <a:rPr lang="en-US" sz="2400" dirty="0"/>
              <a:t>") do</a:t>
            </a:r>
          </a:p>
          <a:p>
            <a:r>
              <a:rPr lang="en-US" sz="2400" dirty="0"/>
              <a:t>    it { should </a:t>
            </a:r>
            <a:r>
              <a:rPr lang="en-US" sz="2400" dirty="0" err="1" smtClean="0"/>
              <a:t>be_installed</a:t>
            </a:r>
            <a:r>
              <a:rPr lang="en-US" sz="2400" dirty="0" smtClean="0"/>
              <a:t> </a:t>
            </a:r>
            <a:r>
              <a:rPr lang="en-US" sz="2400" dirty="0"/>
              <a:t>}</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oAutofit/>
          </a:bodyPr>
          <a:lstStyle/>
          <a:p>
            <a:r>
              <a:rPr lang="en-US" sz="2500" dirty="0"/>
              <a:t>~/cookbooks/workstation/test/integration/default/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The package named "</a:t>
            </a:r>
            <a:r>
              <a:rPr lang="en-US" dirty="0" err="1" smtClean="0"/>
              <a:t>git</a:t>
            </a:r>
            <a:r>
              <a:rPr lang="en-US" dirty="0" smtClean="0"/>
              <a:t>" is installed.</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8257794" y="7148672"/>
            <a:ext cx="8263311" cy="643000"/>
          </a:xfrm>
          <a:prstGeom prst="rect">
            <a:avLst/>
          </a:prstGeom>
        </p:spPr>
        <p:txBody>
          <a:bodyPr vert="horz" wrap="none" lIns="121920" tIns="121920" rIns="121920" bIns="121920" rtlCol="0">
            <a:normAutofit/>
          </a:bodyPr>
          <a:lstStyle/>
          <a:p>
            <a:pPr algn="ctr"/>
            <a:r>
              <a:rPr lang="en-US" dirty="0">
                <a:solidFill>
                  <a:srgbClr val="3E4346"/>
                </a:solidFill>
              </a:rPr>
              <a:t>http://</a:t>
            </a:r>
            <a:r>
              <a:rPr lang="en-US" dirty="0" err="1">
                <a:solidFill>
                  <a:srgbClr val="3E4346"/>
                </a:solidFill>
              </a:rPr>
              <a:t>serverspec.org</a:t>
            </a:r>
            <a:r>
              <a:rPr lang="en-US" dirty="0">
                <a:solidFill>
                  <a:srgbClr val="3E4346"/>
                </a:solidFill>
              </a:rPr>
              <a:t>/</a:t>
            </a:r>
            <a:r>
              <a:rPr lang="en-US" dirty="0" err="1">
                <a:solidFill>
                  <a:srgbClr val="3E4346"/>
                </a:solidFill>
              </a:rPr>
              <a:t>resource_types.html#package</a:t>
            </a:r>
            <a:endParaRPr lang="en-US" dirty="0">
              <a:solidFill>
                <a:srgbClr val="3E4346"/>
              </a:solidFill>
            </a:endParaRPr>
          </a:p>
        </p:txBody>
      </p:sp>
      <p:sp>
        <p:nvSpPr>
          <p:cNvPr id="12" name="Text Placeholder 6"/>
          <p:cNvSpPr>
            <a:spLocks noGrp="1"/>
          </p:cNvSpPr>
          <p:nvPr>
            <p:ph type="body" sz="quarter" idx="14"/>
          </p:nvPr>
        </p:nvSpPr>
        <p:spPr>
          <a:xfrm>
            <a:off x="1122501" y="5716908"/>
            <a:ext cx="7045184" cy="1508195"/>
          </a:xfrm>
        </p:spPr>
        <p:txBody>
          <a:bodyPr/>
          <a:lstStyle/>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60</a:t>
            </a:fld>
            <a:endParaRPr lang="en-US" dirty="0"/>
          </a:p>
        </p:txBody>
      </p:sp>
    </p:spTree>
    <p:extLst>
      <p:ext uri="{BB962C8B-B14F-4D97-AF65-F5344CB8AC3E}">
        <p14:creationId xmlns:p14="http://schemas.microsoft.com/office/powerpoint/2010/main" val="363019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Our Assertion in a spec File</a:t>
            </a:r>
            <a:endParaRPr lang="en-US" dirty="0"/>
          </a:p>
        </p:txBody>
      </p:sp>
      <p:sp>
        <p:nvSpPr>
          <p:cNvPr id="3" name="Content Placeholder 2"/>
          <p:cNvSpPr>
            <a:spLocks noGrp="1"/>
          </p:cNvSpPr>
          <p:nvPr>
            <p:ph sz="quarter" idx="10"/>
          </p:nvPr>
        </p:nvSpPr>
        <p:spPr/>
        <p:txBody>
          <a:bodyPr>
            <a:noAutofit/>
          </a:bodyPr>
          <a:lstStyle/>
          <a:p>
            <a:r>
              <a:rPr lang="en-US" sz="2400" dirty="0"/>
              <a:t>...</a:t>
            </a:r>
          </a:p>
          <a:p>
            <a:endParaRPr lang="en-US" sz="2400" dirty="0"/>
          </a:p>
          <a:p>
            <a:r>
              <a:rPr lang="en-US" sz="2400" dirty="0"/>
              <a:t>  describe package("</a:t>
            </a:r>
            <a:r>
              <a:rPr lang="en-US" sz="2400" dirty="0" err="1"/>
              <a:t>git</a:t>
            </a:r>
            <a:r>
              <a:rPr lang="en-US" sz="2400" dirty="0"/>
              <a:t>") do</a:t>
            </a:r>
          </a:p>
          <a:p>
            <a:r>
              <a:rPr lang="en-US" sz="2400" dirty="0"/>
              <a:t>    it { should </a:t>
            </a:r>
            <a:r>
              <a:rPr lang="en-US" sz="2400" dirty="0" err="1" smtClean="0"/>
              <a:t>be_installed</a:t>
            </a:r>
            <a:r>
              <a:rPr lang="en-US" sz="2400" dirty="0" smtClean="0"/>
              <a:t> </a:t>
            </a:r>
            <a:r>
              <a:rPr lang="en-US" sz="2400" dirty="0"/>
              <a:t>}</a:t>
            </a:r>
          </a:p>
          <a:p>
            <a:r>
              <a:rPr lang="en-US" sz="2400" dirty="0"/>
              <a:t>  end</a:t>
            </a:r>
          </a:p>
          <a:p>
            <a:endParaRPr lang="en-US" sz="2400" dirty="0"/>
          </a:p>
          <a:p>
            <a:r>
              <a:rPr lang="en-US" sz="2400" dirty="0"/>
              <a:t>  describe file("/</a:t>
            </a:r>
            <a:r>
              <a:rPr lang="en-US" sz="2400" dirty="0" err="1"/>
              <a:t>etc</a:t>
            </a:r>
            <a:r>
              <a:rPr lang="en-US" sz="2400" dirty="0"/>
              <a:t>/</a:t>
            </a:r>
            <a:r>
              <a:rPr lang="en-US" sz="2400" dirty="0" err="1"/>
              <a:t>motd</a:t>
            </a:r>
            <a:r>
              <a:rPr lang="en-US" sz="2400" dirty="0"/>
              <a:t>") do</a:t>
            </a:r>
          </a:p>
          <a:p>
            <a:r>
              <a:rPr lang="en-US" sz="2400" dirty="0"/>
              <a:t>    it { should </a:t>
            </a:r>
            <a:r>
              <a:rPr lang="en-US" sz="2400" dirty="0" err="1"/>
              <a:t>be_owned_by</a:t>
            </a:r>
            <a:r>
              <a:rPr lang="en-US" sz="2400" dirty="0"/>
              <a:t> "root" }</a:t>
            </a:r>
          </a:p>
          <a:p>
            <a:r>
              <a:rPr lang="en-US" sz="2400" dirty="0" smtClean="0"/>
              <a:t>  end</a:t>
            </a:r>
            <a:endParaRPr lang="en-US" sz="2400" dirty="0"/>
          </a:p>
          <a:p>
            <a:endParaRPr lang="en-US" sz="2400" dirty="0"/>
          </a:p>
          <a:p>
            <a:r>
              <a:rPr lang="en-US" sz="2400" dirty="0"/>
              <a:t>end</a:t>
            </a:r>
          </a:p>
        </p:txBody>
      </p:sp>
      <p:sp>
        <p:nvSpPr>
          <p:cNvPr id="15" name="Text Placeholder 14"/>
          <p:cNvSpPr>
            <a:spLocks noGrp="1"/>
          </p:cNvSpPr>
          <p:nvPr>
            <p:ph type="body" sz="quarter" idx="11"/>
          </p:nvPr>
        </p:nvSpPr>
        <p:spPr/>
        <p:txBody>
          <a:bodyPr>
            <a:normAutofit/>
          </a:bodyPr>
          <a:lstStyle/>
          <a:p>
            <a:r>
              <a:rPr lang="en-US" sz="2500" dirty="0" smtClean="0"/>
              <a:t>~/cookbooks</a:t>
            </a:r>
            <a:r>
              <a:rPr lang="en-US" sz="2500" dirty="0"/>
              <a:t>/workstation/test/integration/default/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The file named "/</a:t>
            </a:r>
            <a:r>
              <a:rPr lang="en-US" dirty="0" err="1" smtClean="0"/>
              <a:t>etc</a:t>
            </a:r>
            <a:r>
              <a:rPr lang="en-US" dirty="0" smtClean="0"/>
              <a:t>/</a:t>
            </a:r>
            <a:r>
              <a:rPr lang="en-US" dirty="0" err="1" smtClean="0"/>
              <a:t>motd</a:t>
            </a:r>
            <a:r>
              <a:rPr lang="en-US" dirty="0" smtClean="0"/>
              <a:t>" should be owned by "root".</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7992689" y="7222207"/>
            <a:ext cx="8263311" cy="643000"/>
          </a:xfrm>
          <a:prstGeom prst="rect">
            <a:avLst/>
          </a:prstGeom>
        </p:spPr>
        <p:txBody>
          <a:bodyPr vert="horz" wrap="none" lIns="121920" tIns="121920" rIns="121920" bIns="121920" rtlCol="0">
            <a:normAutofit/>
          </a:bodyPr>
          <a:lstStyle/>
          <a:p>
            <a:pPr algn="ctr"/>
            <a:r>
              <a:rPr lang="en-US" dirty="0">
                <a:solidFill>
                  <a:srgbClr val="3E4346"/>
                </a:solidFill>
              </a:rPr>
              <a:t>http://</a:t>
            </a:r>
            <a:r>
              <a:rPr lang="en-US" dirty="0" err="1">
                <a:solidFill>
                  <a:srgbClr val="3E4346"/>
                </a:solidFill>
              </a:rPr>
              <a:t>serverspec.org</a:t>
            </a:r>
            <a:r>
              <a:rPr lang="en-US" dirty="0">
                <a:solidFill>
                  <a:srgbClr val="3E4346"/>
                </a:solidFill>
              </a:rPr>
              <a:t>/</a:t>
            </a:r>
            <a:r>
              <a:rPr lang="en-US" dirty="0" err="1">
                <a:solidFill>
                  <a:srgbClr val="3E4346"/>
                </a:solidFill>
              </a:rPr>
              <a:t>resource_types.html#file</a:t>
            </a:r>
            <a:endParaRPr lang="en-US" dirty="0">
              <a:solidFill>
                <a:srgbClr val="3E4346"/>
              </a:solidFill>
            </a:endParaRPr>
          </a:p>
        </p:txBody>
      </p:sp>
      <p:sp>
        <p:nvSpPr>
          <p:cNvPr id="12" name="Text Placeholder 6"/>
          <p:cNvSpPr>
            <a:spLocks noGrp="1"/>
          </p:cNvSpPr>
          <p:nvPr>
            <p:ph type="body" sz="quarter" idx="14"/>
          </p:nvPr>
        </p:nvSpPr>
        <p:spPr>
          <a:xfrm>
            <a:off x="1120488" y="4888365"/>
            <a:ext cx="7045184" cy="1508195"/>
          </a:xfrm>
        </p:spPr>
        <p:txBody>
          <a:bodyPr/>
          <a:lstStyle/>
          <a:p>
            <a:endParaRPr lang="en-US" dirty="0" smtClean="0"/>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61</a:t>
            </a:fld>
            <a:endParaRPr lang="en-US" dirty="0"/>
          </a:p>
        </p:txBody>
      </p:sp>
    </p:spTree>
    <p:extLst>
      <p:ext uri="{BB962C8B-B14F-4D97-AF65-F5344CB8AC3E}">
        <p14:creationId xmlns:p14="http://schemas.microsoft.com/office/powerpoint/2010/main" val="30812019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097217"/>
            <a:ext cx="14423693" cy="6068588"/>
          </a:xfrm>
        </p:spPr>
        <p:txBody>
          <a:bodyPr/>
          <a:lstStyle/>
          <a:p>
            <a:r>
              <a:rPr lang="en-US" sz="2300" dirty="0"/>
              <a:t>-----&gt; Starting Kitchen (v1.4.0)</a:t>
            </a:r>
          </a:p>
          <a:p>
            <a:r>
              <a:rPr lang="en-US" sz="2300" dirty="0"/>
              <a:t>-----&gt; Converging &lt;default</a:t>
            </a:r>
            <a:r>
              <a:rPr lang="en-US" sz="2300" dirty="0" smtClean="0"/>
              <a:t>-centos-67&gt;</a:t>
            </a:r>
            <a:r>
              <a:rPr lang="en-US" sz="2300" dirty="0"/>
              <a:t>...</a:t>
            </a:r>
          </a:p>
          <a:p>
            <a:r>
              <a:rPr lang="en-US" sz="2300" dirty="0"/>
              <a:t>$$$$$$ Running legacy converge for 'Docker' Driver</a:t>
            </a:r>
          </a:p>
          <a:p>
            <a:r>
              <a:rPr lang="en-US" sz="2300" dirty="0" smtClean="0"/>
              <a:t>(skipping)</a:t>
            </a:r>
          </a:p>
          <a:p>
            <a:r>
              <a:rPr lang="en-US" sz="2300" dirty="0"/>
              <a:t>-----&gt; Chef Omnibus installation detected (install only if missing)</a:t>
            </a:r>
          </a:p>
          <a:p>
            <a:r>
              <a:rPr lang="en-US" sz="2300" dirty="0"/>
              <a:t>       Transferring files to &lt;default</a:t>
            </a:r>
            <a:r>
              <a:rPr lang="en-US" sz="2300" dirty="0" smtClean="0"/>
              <a:t>-centos-67&gt;</a:t>
            </a:r>
            <a:endParaRPr lang="en-US" sz="2300" dirty="0"/>
          </a:p>
          <a:p>
            <a:r>
              <a:rPr lang="en-US" sz="2300" dirty="0"/>
              <a:t>       Starting Chef Client, version 12.4.1</a:t>
            </a:r>
          </a:p>
          <a:p>
            <a:r>
              <a:rPr lang="en-US" sz="2300" dirty="0" smtClean="0"/>
              <a:t>(skipping)</a:t>
            </a:r>
          </a:p>
          <a:p>
            <a:r>
              <a:rPr lang="en-US" sz="2300" dirty="0" smtClean="0"/>
              <a:t>       </a:t>
            </a:r>
            <a:r>
              <a:rPr lang="en-US" sz="2300" dirty="0"/>
              <a:t>Running handlers:</a:t>
            </a:r>
          </a:p>
          <a:p>
            <a:r>
              <a:rPr lang="en-US" sz="2300" dirty="0"/>
              <a:t>       Running handlers complete</a:t>
            </a:r>
          </a:p>
          <a:p>
            <a:r>
              <a:rPr lang="en-US" sz="2300" dirty="0"/>
              <a:t>       Chef Client finished, 6/6 resources updated in 64.426896317 seconds</a:t>
            </a:r>
          </a:p>
          <a:p>
            <a:r>
              <a:rPr lang="en-US" sz="2300" dirty="0"/>
              <a:t>       Finished converging &lt;default</a:t>
            </a:r>
            <a:r>
              <a:rPr lang="en-US" sz="2300" dirty="0" smtClean="0"/>
              <a:t>-centos-67&gt; </a:t>
            </a:r>
            <a:r>
              <a:rPr lang="en-US" sz="2300" dirty="0"/>
              <a:t>(1m9.02s).</a:t>
            </a:r>
          </a:p>
          <a:p>
            <a:r>
              <a:rPr lang="en-US" sz="2300" dirty="0"/>
              <a:t>-----&gt; Kitchen is finished. (1m9.69s)</a:t>
            </a:r>
          </a:p>
        </p:txBody>
      </p:sp>
      <p:sp>
        <p:nvSpPr>
          <p:cNvPr id="3" name="Title 2"/>
          <p:cNvSpPr>
            <a:spLocks noGrp="1"/>
          </p:cNvSpPr>
          <p:nvPr>
            <p:ph type="title"/>
          </p:nvPr>
        </p:nvSpPr>
        <p:spPr/>
        <p:txBody>
          <a:bodyPr/>
          <a:lstStyle/>
          <a:p>
            <a:r>
              <a:rPr lang="en-US" dirty="0" smtClean="0"/>
              <a:t>Lab: Running the Specification</a:t>
            </a:r>
            <a:endParaRPr lang="en-US" dirty="0"/>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verify</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62</a:t>
            </a:fld>
            <a:endParaRPr lang="en-US" dirty="0"/>
          </a:p>
        </p:txBody>
      </p:sp>
    </p:spTree>
    <p:extLst>
      <p:ext uri="{BB962C8B-B14F-4D97-AF65-F5344CB8AC3E}">
        <p14:creationId xmlns:p14="http://schemas.microsoft.com/office/powerpoint/2010/main" val="6187947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t>
            </a:r>
            <a:r>
              <a:rPr lang="en-US" dirty="0">
                <a:latin typeface="+mj-lt"/>
              </a:rPr>
              <a:t>/workstation</a:t>
            </a:r>
            <a:endParaRPr lang="en-US" dirty="0" smtClean="0">
              <a:latin typeface="+mj-lt"/>
            </a:endParaRP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"Added additional tests for default recipe"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63</a:t>
            </a:fld>
            <a:endParaRPr lang="en-US" dirty="0"/>
          </a:p>
        </p:txBody>
      </p:sp>
    </p:spTree>
    <p:extLst>
      <p:ext uri="{BB962C8B-B14F-4D97-AF65-F5344CB8AC3E}">
        <p14:creationId xmlns:p14="http://schemas.microsoft.com/office/powerpoint/2010/main" val="24135765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a:t>
            </a:r>
            <a:endParaRPr lang="en-US" dirty="0"/>
          </a:p>
        </p:txBody>
      </p:sp>
      <p:sp>
        <p:nvSpPr>
          <p:cNvPr id="3" name="Subtitle 2"/>
          <p:cNvSpPr>
            <a:spLocks noGrp="1"/>
          </p:cNvSpPr>
          <p:nvPr>
            <p:ph type="subTitle" idx="1"/>
          </p:nvPr>
        </p:nvSpPr>
        <p:spPr/>
        <p:txBody>
          <a:bodyPr/>
          <a:lstStyle/>
          <a:p>
            <a:r>
              <a:rPr lang="en-US" dirty="0" smtClean="0"/>
              <a:t>What questions can we help you answer?</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64</a:t>
            </a:fld>
            <a:endParaRPr lang="en-US" dirty="0"/>
          </a:p>
        </p:txBody>
      </p:sp>
    </p:spTree>
    <p:extLst>
      <p:ext uri="{BB962C8B-B14F-4D97-AF65-F5344CB8AC3E}">
        <p14:creationId xmlns:p14="http://schemas.microsoft.com/office/powerpoint/2010/main" val="178265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Our Webserver</a:t>
            </a:r>
            <a:endParaRPr lang="en-US" dirty="0"/>
          </a:p>
        </p:txBody>
      </p:sp>
      <p:sp>
        <p:nvSpPr>
          <p:cNvPr id="4" name="Text Placeholder 3"/>
          <p:cNvSpPr>
            <a:spLocks noGrp="1"/>
          </p:cNvSpPr>
          <p:nvPr>
            <p:ph type="body" sz="quarter" idx="10"/>
          </p:nvPr>
        </p:nvSpPr>
        <p:spPr/>
        <p:txBody>
          <a:bodyPr/>
          <a:lstStyle/>
          <a:p>
            <a:pPr marL="380990" indent="-380990">
              <a:buFont typeface="Wingdings" charset="2"/>
              <a:buChar char="q"/>
            </a:pPr>
            <a:r>
              <a:rPr lang="en-US" dirty="0" smtClean="0"/>
              <a:t>Discuss and decide what should be tested with the apache cookbook</a:t>
            </a:r>
            <a:endParaRPr lang="en-US" dirty="0">
              <a:latin typeface="Courier New" panose="02070309020205020404" pitchFamily="49" charset="0"/>
              <a:cs typeface="Courier New" panose="02070309020205020404" pitchFamily="49" charset="0"/>
            </a:endParaRPr>
          </a:p>
        </p:txBody>
      </p:sp>
      <p:sp>
        <p:nvSpPr>
          <p:cNvPr id="5" name="Content Placeholder 4"/>
          <p:cNvSpPr>
            <a:spLocks noGrp="1"/>
          </p:cNvSpPr>
          <p:nvPr>
            <p:ph sz="quarter" idx="11"/>
          </p:nvPr>
        </p:nvSpPr>
        <p:spPr/>
        <p:txBody>
          <a:bodyPr>
            <a:normAutofit/>
          </a:bodyPr>
          <a:lstStyle/>
          <a:p>
            <a:r>
              <a:rPr lang="en-US" dirty="0" smtClean="0"/>
              <a:t>I would love to know that the webserver is installed and running correctly.</a:t>
            </a:r>
            <a:endParaRPr lang="en-US" dirty="0"/>
          </a:p>
        </p:txBody>
      </p:sp>
      <p:sp>
        <p:nvSpPr>
          <p:cNvPr id="3" name="Footer Placeholder 2"/>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65</a:t>
            </a:fld>
            <a:endParaRPr lang="en-US" dirty="0"/>
          </a:p>
        </p:txBody>
      </p:sp>
    </p:spTree>
    <p:extLst>
      <p:ext uri="{BB962C8B-B14F-4D97-AF65-F5344CB8AC3E}">
        <p14:creationId xmlns:p14="http://schemas.microsoft.com/office/powerpoint/2010/main" val="3375563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a:t>
            </a:r>
            <a:endParaRPr lang="en-US" dirty="0"/>
          </a:p>
        </p:txBody>
      </p:sp>
      <p:sp>
        <p:nvSpPr>
          <p:cNvPr id="3" name="Subtitle 2"/>
          <p:cNvSpPr>
            <a:spLocks noGrp="1"/>
          </p:cNvSpPr>
          <p:nvPr>
            <p:ph type="subTitle" idx="1"/>
          </p:nvPr>
        </p:nvSpPr>
        <p:spPr/>
        <p:txBody>
          <a:bodyPr/>
          <a:lstStyle/>
          <a:p>
            <a:r>
              <a:rPr lang="en-US" dirty="0" smtClean="0"/>
              <a:t>What are some things we could test to validate our web server has deployed correctly?</a:t>
            </a:r>
          </a:p>
          <a:p>
            <a:endParaRPr lang="en-US" dirty="0"/>
          </a:p>
          <a:p>
            <a:r>
              <a:rPr lang="en-US" dirty="0"/>
              <a:t>What manual tests do we use now to validate a working web server?</a:t>
            </a:r>
          </a:p>
          <a:p>
            <a:endParaRPr lang="en-US" dirty="0" smtClean="0"/>
          </a:p>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66</a:t>
            </a:fld>
            <a:endParaRPr lang="en-US" dirty="0"/>
          </a:p>
        </p:txBody>
      </p:sp>
    </p:spTree>
    <p:extLst>
      <p:ext uri="{BB962C8B-B14F-4D97-AF65-F5344CB8AC3E}">
        <p14:creationId xmlns:p14="http://schemas.microsoft.com/office/powerpoint/2010/main" val="37576938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Testing Apache</a:t>
            </a:r>
            <a:endParaRPr lang="en-US" dirty="0"/>
          </a:p>
        </p:txBody>
      </p:sp>
      <p:sp>
        <p:nvSpPr>
          <p:cNvPr id="3" name="Subtitle 2"/>
          <p:cNvSpPr>
            <a:spLocks noGrp="1"/>
          </p:cNvSpPr>
          <p:nvPr>
            <p:ph type="subTitle" idx="1"/>
          </p:nvPr>
        </p:nvSpPr>
        <p:spPr>
          <a:xfrm>
            <a:off x="3013753" y="3506117"/>
            <a:ext cx="10974132" cy="3726499"/>
          </a:xfrm>
        </p:spPr>
        <p:txBody>
          <a:bodyPr/>
          <a:lstStyle/>
          <a:p>
            <a:pPr marL="609585" indent="-609585">
              <a:buFont typeface="Wingdings" charset="2"/>
              <a:buChar char="q"/>
            </a:pPr>
            <a:r>
              <a:rPr lang="en-US" sz="2800" dirty="0"/>
              <a:t>Create a test file for the </a:t>
            </a:r>
            <a:r>
              <a:rPr lang="en-US" sz="2800" dirty="0" smtClean="0"/>
              <a:t>"apache" </a:t>
            </a:r>
            <a:r>
              <a:rPr lang="en-US" sz="2800" dirty="0"/>
              <a:t>cookbook's default recipe</a:t>
            </a:r>
          </a:p>
          <a:p>
            <a:pPr marL="609585" indent="-609585">
              <a:buFont typeface="Wingdings" charset="2"/>
              <a:buChar char="q"/>
            </a:pPr>
            <a:endParaRPr lang="en-US" sz="2800" dirty="0" smtClean="0"/>
          </a:p>
          <a:p>
            <a:pPr marL="609585" indent="-609585">
              <a:buFont typeface="Wingdings" charset="2"/>
              <a:buChar char="q"/>
            </a:pPr>
            <a:r>
              <a:rPr lang="en-US" sz="2800" dirty="0" smtClean="0"/>
              <a:t>Add </a:t>
            </a:r>
            <a:r>
              <a:rPr lang="en-US" sz="2800" dirty="0"/>
              <a:t>tests that validate a working </a:t>
            </a:r>
            <a:r>
              <a:rPr lang="en-US" sz="2800" dirty="0" smtClean="0"/>
              <a:t>web server</a:t>
            </a:r>
            <a:endParaRPr lang="en-US" sz="2800" dirty="0"/>
          </a:p>
          <a:p>
            <a:pPr marL="609585" indent="-609585">
              <a:buFont typeface="Wingdings" charset="2"/>
              <a:buChar char="q"/>
            </a:pPr>
            <a:endParaRPr lang="en-US" sz="2800" dirty="0" smtClean="0"/>
          </a:p>
          <a:p>
            <a:pPr marL="609585" indent="-609585">
              <a:buFont typeface="Wingdings" charset="2"/>
              <a:buChar char="q"/>
            </a:pPr>
            <a:endParaRPr lang="en-US" sz="2800" dirty="0" smtClean="0"/>
          </a:p>
          <a:p>
            <a:pPr marL="609585" indent="-609585">
              <a:buFont typeface="Wingdings" charset="2"/>
              <a:buChar char="q"/>
            </a:pPr>
            <a:endParaRPr lang="en-US" sz="2800" dirty="0"/>
          </a:p>
          <a:p>
            <a:pPr marL="609585" indent="-609585">
              <a:buFont typeface="Wingdings" charset="2"/>
              <a:buChar char="q"/>
            </a:pPr>
            <a:r>
              <a:rPr lang="en-US" sz="2800" dirty="0" smtClean="0">
                <a:latin typeface="+mj-lt"/>
              </a:rPr>
              <a:t>Run </a:t>
            </a:r>
            <a:r>
              <a:rPr lang="en-US" sz="2800" dirty="0">
                <a:latin typeface="+mj-lt"/>
                <a:cs typeface="Courier New" panose="02070309020205020404" pitchFamily="49" charset="0"/>
              </a:rPr>
              <a:t>kitchen </a:t>
            </a:r>
            <a:r>
              <a:rPr lang="en-US" sz="2800" dirty="0" smtClean="0">
                <a:latin typeface="+mj-lt"/>
                <a:cs typeface="Courier New" panose="02070309020205020404" pitchFamily="49" charset="0"/>
              </a:rPr>
              <a:t>verify</a:t>
            </a:r>
          </a:p>
          <a:p>
            <a:pPr marL="609585" indent="-609585">
              <a:buFont typeface="Wingdings" charset="2"/>
              <a:buChar char="q"/>
            </a:pPr>
            <a:endParaRPr lang="en-US" sz="2800" dirty="0" smtClean="0"/>
          </a:p>
          <a:p>
            <a:pPr marL="609585" indent="-609585">
              <a:buFont typeface="Wingdings" charset="2"/>
              <a:buChar char="q"/>
            </a:pPr>
            <a:r>
              <a:rPr lang="en-US" sz="2800" dirty="0" smtClean="0"/>
              <a:t>Commit your changes</a:t>
            </a:r>
            <a:endParaRPr lang="en-US" sz="2800" dirty="0">
              <a:latin typeface="Courier New" panose="02070309020205020404" pitchFamily="49" charset="0"/>
              <a:cs typeface="Courier New" panose="02070309020205020404" pitchFamily="49" charset="0"/>
            </a:endParaRPr>
          </a:p>
        </p:txBody>
      </p:sp>
      <p:sp>
        <p:nvSpPr>
          <p:cNvPr id="4" name="Content Placeholder 3"/>
          <p:cNvSpPr txBox="1">
            <a:spLocks/>
          </p:cNvSpPr>
          <p:nvPr/>
        </p:nvSpPr>
        <p:spPr>
          <a:xfrm>
            <a:off x="3696719" y="4867241"/>
            <a:ext cx="8005313" cy="1103169"/>
          </a:xfrm>
          <a:prstGeom prst="rect">
            <a:avLst/>
          </a:prstGeom>
        </p:spPr>
        <p:txBody>
          <a:bodyPr anchor="ct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dirty="0" smtClean="0">
                <a:hlinkClick r:id="rId3"/>
              </a:rPr>
              <a:t>http://</a:t>
            </a:r>
            <a:r>
              <a:rPr lang="en-US" sz="2400" dirty="0" err="1" smtClean="0">
                <a:hlinkClick r:id="rId3"/>
              </a:rPr>
              <a:t>serverspec.org</a:t>
            </a:r>
            <a:r>
              <a:rPr lang="en-US" sz="2400" dirty="0" smtClean="0">
                <a:hlinkClick r:id="rId3"/>
              </a:rPr>
              <a:t>/</a:t>
            </a:r>
            <a:r>
              <a:rPr lang="en-US" sz="2400" dirty="0" err="1" smtClean="0">
                <a:hlinkClick r:id="rId3"/>
              </a:rPr>
              <a:t>resource_types.html#port</a:t>
            </a:r>
            <a:endParaRPr lang="en-US" sz="2400" dirty="0" smtClean="0"/>
          </a:p>
          <a:p>
            <a:r>
              <a:rPr lang="en-US" sz="2400" dirty="0" smtClean="0">
                <a:hlinkClick r:id="rId4"/>
              </a:rPr>
              <a:t>http://</a:t>
            </a:r>
            <a:r>
              <a:rPr lang="en-US" sz="2400" dirty="0" err="1" smtClean="0">
                <a:hlinkClick r:id="rId4"/>
              </a:rPr>
              <a:t>serverspec.org</a:t>
            </a:r>
            <a:r>
              <a:rPr lang="en-US" sz="2400" dirty="0" smtClean="0">
                <a:hlinkClick r:id="rId4"/>
              </a:rPr>
              <a:t>/</a:t>
            </a:r>
            <a:r>
              <a:rPr lang="en-US" sz="2400" dirty="0" err="1" smtClean="0">
                <a:hlinkClick r:id="rId4"/>
              </a:rPr>
              <a:t>resource_types.html#command</a:t>
            </a:r>
            <a:endParaRPr lang="en-US" sz="2400" dirty="0" smtClean="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67</a:t>
            </a:fld>
            <a:endParaRPr lang="en-US" dirty="0"/>
          </a:p>
        </p:txBody>
      </p:sp>
    </p:spTree>
    <p:extLst>
      <p:ext uri="{BB962C8B-B14F-4D97-AF65-F5344CB8AC3E}">
        <p14:creationId xmlns:p14="http://schemas.microsoft.com/office/powerpoint/2010/main" val="1013394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smtClean="0"/>
              <a:t>Lab: Return </a:t>
            </a:r>
            <a:r>
              <a:rPr lang="en-US" dirty="0"/>
              <a:t>Home and </a:t>
            </a:r>
            <a:r>
              <a:rPr lang="en-US" dirty="0" smtClean="0"/>
              <a:t>'cd cookbooks/apache'</a:t>
            </a:r>
            <a:r>
              <a:rPr lang="en-US" dirty="0"/>
              <a:t/>
            </a:r>
            <a:br>
              <a:rPr lang="en-US" dirty="0"/>
            </a:br>
            <a:endParaRPr lang="en-US" dirty="0"/>
          </a:p>
        </p:txBody>
      </p:sp>
      <p:sp>
        <p:nvSpPr>
          <p:cNvPr id="4" name="Text Placeholder 3"/>
          <p:cNvSpPr>
            <a:spLocks noGrp="1"/>
          </p:cNvSpPr>
          <p:nvPr>
            <p:ph type="body" sz="quarter" idx="11"/>
          </p:nvPr>
        </p:nvSpPr>
        <p:spPr>
          <a:xfrm>
            <a:off x="1121104" y="1337149"/>
            <a:ext cx="14422528" cy="1504476"/>
          </a:xfrm>
        </p:spPr>
        <p:txBody>
          <a:bodyPr anchor="t"/>
          <a:lstStyle/>
          <a:p>
            <a:r>
              <a:rPr lang="en-US" dirty="0" smtClean="0"/>
              <a:t>$ cd ~/cookbooks</a:t>
            </a:r>
            <a:r>
              <a:rPr lang="en-US" dirty="0"/>
              <a:t>/</a:t>
            </a:r>
            <a:r>
              <a:rPr lang="en-US" dirty="0" smtClean="0"/>
              <a:t>apache</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68</a:t>
            </a:fld>
            <a:endParaRPr lang="en-US" dirty="0"/>
          </a:p>
        </p:txBody>
      </p:sp>
    </p:spTree>
    <p:extLst>
      <p:ext uri="{BB962C8B-B14F-4D97-AF65-F5344CB8AC3E}">
        <p14:creationId xmlns:p14="http://schemas.microsoft.com/office/powerpoint/2010/main" val="1834234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Lab: What Does the Webserver </a:t>
            </a:r>
            <a:r>
              <a:rPr lang="en-US" dirty="0"/>
              <a:t>S</a:t>
            </a:r>
            <a:r>
              <a:rPr lang="en-US" dirty="0" smtClean="0"/>
              <a:t>ay?</a:t>
            </a:r>
            <a:endParaRPr lang="en-US" dirty="0"/>
          </a:p>
        </p:txBody>
      </p:sp>
      <p:sp>
        <p:nvSpPr>
          <p:cNvPr id="3" name="Content Placeholder 2"/>
          <p:cNvSpPr>
            <a:spLocks noGrp="1"/>
          </p:cNvSpPr>
          <p:nvPr>
            <p:ph sz="quarter" idx="10"/>
          </p:nvPr>
        </p:nvSpPr>
        <p:spPr>
          <a:xfrm>
            <a:off x="1121105" y="2113747"/>
            <a:ext cx="7774540" cy="6014253"/>
          </a:xfrm>
        </p:spPr>
        <p:txBody>
          <a:bodyPr>
            <a:noAutofit/>
          </a:bodyPr>
          <a:lstStyle/>
          <a:p>
            <a:r>
              <a:rPr lang="en-US" sz="2400" dirty="0" smtClean="0"/>
              <a:t>require "</a:t>
            </a:r>
            <a:r>
              <a:rPr lang="en-US" sz="2400" dirty="0" err="1" smtClean="0"/>
              <a:t>spec_helper</a:t>
            </a:r>
            <a:r>
              <a:rPr lang="en-US" sz="2400" dirty="0" smtClean="0"/>
              <a:t>"</a:t>
            </a:r>
          </a:p>
          <a:p>
            <a:endParaRPr lang="en-US" sz="2400" dirty="0" smtClean="0"/>
          </a:p>
          <a:p>
            <a:r>
              <a:rPr lang="en-US" sz="2400" dirty="0" smtClean="0"/>
              <a:t>describe "apache::default" do</a:t>
            </a:r>
          </a:p>
          <a:p>
            <a:r>
              <a:rPr lang="en-US" sz="2400" dirty="0" smtClean="0"/>
              <a:t>  describe port(80) do</a:t>
            </a:r>
          </a:p>
          <a:p>
            <a:r>
              <a:rPr lang="en-US" sz="2400" dirty="0" smtClean="0"/>
              <a:t>    it { should </a:t>
            </a:r>
            <a:r>
              <a:rPr lang="en-US" sz="2400" dirty="0" err="1" smtClean="0"/>
              <a:t>be_listening</a:t>
            </a:r>
            <a:r>
              <a:rPr lang="en-US" sz="2400" dirty="0" smtClean="0"/>
              <a:t> }</a:t>
            </a:r>
          </a:p>
          <a:p>
            <a:r>
              <a:rPr lang="en-US" sz="2400" dirty="0" smtClean="0"/>
              <a:t>  end</a:t>
            </a:r>
          </a:p>
          <a:p>
            <a:endParaRPr lang="en-US" sz="2400" dirty="0" smtClean="0"/>
          </a:p>
          <a:p>
            <a:r>
              <a:rPr lang="en-US" sz="2400" dirty="0" smtClean="0"/>
              <a:t>  describe command("curl http://localhost") do</a:t>
            </a:r>
          </a:p>
          <a:p>
            <a:r>
              <a:rPr lang="en-US" sz="2400" dirty="0" smtClean="0"/>
              <a:t>    its(:</a:t>
            </a:r>
            <a:r>
              <a:rPr lang="en-US" sz="2400" dirty="0" err="1" smtClean="0"/>
              <a:t>stdout</a:t>
            </a:r>
            <a:r>
              <a:rPr lang="en-US" sz="2400" dirty="0" smtClean="0"/>
              <a:t>) { should match /Hello, world!/ }</a:t>
            </a:r>
          </a:p>
          <a:p>
            <a:r>
              <a:rPr lang="en-US" sz="2400" dirty="0" smtClean="0"/>
              <a:t>  end</a:t>
            </a:r>
          </a:p>
          <a:p>
            <a:r>
              <a:rPr lang="en-US" sz="2400" dirty="0" smtClean="0"/>
              <a:t>end</a:t>
            </a:r>
          </a:p>
          <a:p>
            <a:endParaRPr lang="en-US" sz="2400" dirty="0" smtClean="0"/>
          </a:p>
          <a:p>
            <a:endParaRPr lang="en-US" sz="2400" dirty="0" smtClean="0"/>
          </a:p>
          <a:p>
            <a:endParaRPr lang="en-US" sz="2400" dirty="0"/>
          </a:p>
        </p:txBody>
      </p:sp>
      <p:sp>
        <p:nvSpPr>
          <p:cNvPr id="15" name="Text Placeholder 14"/>
          <p:cNvSpPr>
            <a:spLocks noGrp="1"/>
          </p:cNvSpPr>
          <p:nvPr>
            <p:ph type="body" sz="quarter" idx="11"/>
          </p:nvPr>
        </p:nvSpPr>
        <p:spPr/>
        <p:txBody>
          <a:bodyPr anchor="ctr">
            <a:normAutofit/>
          </a:bodyPr>
          <a:lstStyle/>
          <a:p>
            <a:r>
              <a:rPr lang="en-US" sz="2500" dirty="0" smtClean="0"/>
              <a:t>~/cookbooks/apache/test/integration/default/</a:t>
            </a:r>
            <a:r>
              <a:rPr lang="en-US" sz="2500" dirty="0" err="1" smtClean="0"/>
              <a:t>serverspec</a:t>
            </a:r>
            <a:r>
              <a:rPr lang="en-US" sz="2500" dirty="0" smtClean="0"/>
              <a:t>/</a:t>
            </a:r>
            <a:r>
              <a:rPr lang="en-US" sz="2500" dirty="0" err="1" smtClean="0"/>
              <a:t>default_spec.rb</a:t>
            </a:r>
            <a:endParaRPr lang="en-US" sz="2500" dirty="0"/>
          </a:p>
        </p:txBody>
      </p:sp>
      <p:sp>
        <p:nvSpPr>
          <p:cNvPr id="16" name="Content Placeholder 15"/>
          <p:cNvSpPr>
            <a:spLocks noGrp="1"/>
          </p:cNvSpPr>
          <p:nvPr>
            <p:ph sz="quarter" idx="12"/>
          </p:nvPr>
        </p:nvSpPr>
        <p:spPr>
          <a:xfrm>
            <a:off x="9166577" y="2113748"/>
            <a:ext cx="6378223" cy="6294529"/>
          </a:xfrm>
        </p:spPr>
        <p:txBody>
          <a:bodyPr/>
          <a:lstStyle/>
          <a:p>
            <a:r>
              <a:rPr lang="en-US" dirty="0" smtClean="0"/>
              <a:t>Port 80 should be listening.</a:t>
            </a:r>
          </a:p>
          <a:p>
            <a:endParaRPr lang="en-US" dirty="0" smtClean="0"/>
          </a:p>
          <a:p>
            <a:r>
              <a:rPr lang="en-US" dirty="0" smtClean="0"/>
              <a:t>The standard out from the command "curl http://localhost" should match "Hello, world!"</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69</a:t>
            </a:fld>
            <a:endParaRPr lang="en-US" dirty="0"/>
          </a:p>
        </p:txBody>
      </p:sp>
    </p:spTree>
    <p:extLst>
      <p:ext uri="{BB962C8B-B14F-4D97-AF65-F5344CB8AC3E}">
        <p14:creationId xmlns:p14="http://schemas.microsoft.com/office/powerpoint/2010/main" val="3764473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Code Testing</a:t>
            </a:r>
            <a:endParaRPr lang="en-US" dirty="0"/>
          </a:p>
        </p:txBody>
      </p:sp>
      <p:sp>
        <p:nvSpPr>
          <p:cNvPr id="3" name="Subtitle 2"/>
          <p:cNvSpPr>
            <a:spLocks noGrp="1"/>
          </p:cNvSpPr>
          <p:nvPr>
            <p:ph type="subTitle" idx="1"/>
          </p:nvPr>
        </p:nvSpPr>
        <p:spPr/>
        <p:txBody>
          <a:bodyPr/>
          <a:lstStyle/>
          <a:p>
            <a:r>
              <a:rPr lang="en-US" dirty="0" smtClean="0"/>
              <a:t>An automated way to ensure code accomplishes the intended goal and help the team understand its intent</a:t>
            </a:r>
            <a:endParaRPr lang="en-US" dirty="0"/>
          </a:p>
        </p:txBody>
      </p:sp>
      <p:sp>
        <p:nvSpPr>
          <p:cNvPr id="8" name="Footer Placeholder 7"/>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6"/>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3284517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~/cookbooks/apache</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"Added tests for the default recipe"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70</a:t>
            </a:fld>
            <a:endParaRPr lang="en-US" dirty="0"/>
          </a:p>
        </p:txBody>
      </p:sp>
    </p:spTree>
    <p:extLst>
      <p:ext uri="{BB962C8B-B14F-4D97-AF65-F5344CB8AC3E}">
        <p14:creationId xmlns:p14="http://schemas.microsoft.com/office/powerpoint/2010/main" val="22257180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fontScale="92500" lnSpcReduction="20000"/>
          </a:bodyPr>
          <a:lstStyle/>
          <a:p>
            <a:r>
              <a:rPr lang="en-US" dirty="0" smtClean="0">
                <a:latin typeface="+mj-lt"/>
              </a:rPr>
              <a:t>Why do </a:t>
            </a:r>
            <a:r>
              <a:rPr lang="en-US" dirty="0">
                <a:latin typeface="+mj-lt"/>
              </a:rPr>
              <a:t>you have to run </a:t>
            </a:r>
            <a:r>
              <a:rPr lang="en-US" dirty="0" smtClean="0">
                <a:latin typeface="+mj-lt"/>
                <a:cs typeface="Courier New" panose="02070309020205020404" pitchFamily="49" charset="0"/>
              </a:rPr>
              <a:t>kitchen</a:t>
            </a:r>
            <a:r>
              <a:rPr lang="en-US" dirty="0" smtClean="0">
                <a:latin typeface="+mj-lt"/>
              </a:rPr>
              <a:t> within the directory of the cookbook?</a:t>
            </a:r>
          </a:p>
          <a:p>
            <a:endParaRPr lang="en-US" dirty="0" smtClean="0"/>
          </a:p>
          <a:p>
            <a:r>
              <a:rPr lang="en-US" dirty="0" smtClean="0"/>
              <a:t>Where would you define additional platforms?</a:t>
            </a:r>
          </a:p>
          <a:p>
            <a:endParaRPr lang="en-US" dirty="0"/>
          </a:p>
          <a:p>
            <a:r>
              <a:rPr lang="en-US" dirty="0" smtClean="0"/>
              <a:t>Why would you define a new test suite?</a:t>
            </a:r>
          </a:p>
          <a:p>
            <a:endParaRPr lang="en-US" dirty="0" smtClean="0"/>
          </a:p>
          <a:p>
            <a:r>
              <a:rPr lang="en-US" dirty="0" smtClean="0"/>
              <a:t>What are the limitations of using Test Kitchen to validate recipes?</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71</a:t>
            </a:fld>
            <a:endParaRPr lang="en-US" dirty="0"/>
          </a:p>
        </p:txBody>
      </p:sp>
    </p:spTree>
    <p:extLst>
      <p:ext uri="{BB962C8B-B14F-4D97-AF65-F5344CB8AC3E}">
        <p14:creationId xmlns:p14="http://schemas.microsoft.com/office/powerpoint/2010/main" val="1672740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Q&amp;A</a:t>
            </a:r>
            <a:endParaRPr lang="en-US" dirty="0">
              <a:cs typeface="Courier New" panose="02070309020205020404" pitchFamily="49" charset="0"/>
            </a:endParaRPr>
          </a:p>
        </p:txBody>
      </p:sp>
      <p:sp>
        <p:nvSpPr>
          <p:cNvPr id="3" name="Subtitle 2"/>
          <p:cNvSpPr>
            <a:spLocks noGrp="1"/>
          </p:cNvSpPr>
          <p:nvPr>
            <p:ph type="subTitle" idx="1"/>
          </p:nvPr>
        </p:nvSpPr>
        <p:spPr>
          <a:xfrm>
            <a:off x="3013753" y="3505071"/>
            <a:ext cx="10974132" cy="4764668"/>
          </a:xfrm>
        </p:spPr>
        <p:txBody>
          <a:bodyPr/>
          <a:lstStyle/>
          <a:p>
            <a:r>
              <a:rPr lang="en-US" dirty="0"/>
              <a:t>What questions can we </a:t>
            </a:r>
            <a:r>
              <a:rPr lang="en-US" dirty="0" smtClean="0"/>
              <a:t>help you answer? </a:t>
            </a:r>
            <a:endParaRPr lang="en-US" dirty="0"/>
          </a:p>
          <a:p>
            <a:endParaRPr lang="en-US" dirty="0"/>
          </a:p>
          <a:p>
            <a:pPr marL="609585" indent="-609585">
              <a:buFont typeface="Arial"/>
              <a:buChar char="•"/>
            </a:pPr>
            <a:r>
              <a:rPr lang="en-US" dirty="0" smtClean="0">
                <a:cs typeface="Courier New" panose="02070309020205020404" pitchFamily="49" charset="0"/>
              </a:rPr>
              <a:t>Test Kitchen</a:t>
            </a:r>
          </a:p>
          <a:p>
            <a:pPr marL="609585" indent="-609585">
              <a:buFont typeface="Arial"/>
              <a:buChar char="•"/>
            </a:pPr>
            <a:r>
              <a:rPr lang="en-US" dirty="0" smtClean="0">
                <a:latin typeface="+mj-lt"/>
                <a:cs typeface="Courier New" panose="02070309020205020404" pitchFamily="49" charset="0"/>
              </a:rPr>
              <a:t>kitchen</a:t>
            </a:r>
            <a:r>
              <a:rPr lang="en-US" dirty="0" smtClean="0">
                <a:latin typeface="+mj-lt"/>
                <a:cs typeface="Arial"/>
              </a:rPr>
              <a:t> </a:t>
            </a:r>
            <a:r>
              <a:rPr lang="en-US" dirty="0" smtClean="0">
                <a:solidFill>
                  <a:schemeClr val="tx1"/>
                </a:solidFill>
                <a:latin typeface="+mj-lt"/>
                <a:cs typeface="Arial (Body)"/>
              </a:rPr>
              <a:t>command</a:t>
            </a:r>
            <a:endParaRPr lang="en-US" dirty="0">
              <a:solidFill>
                <a:schemeClr val="tx1"/>
              </a:solidFill>
              <a:latin typeface="+mj-lt"/>
              <a:cs typeface="Arial (Body)"/>
            </a:endParaRPr>
          </a:p>
          <a:p>
            <a:pPr marL="609585" indent="-609585">
              <a:buFont typeface="Arial"/>
              <a:buChar char="•"/>
            </a:pPr>
            <a:r>
              <a:rPr lang="en-US" dirty="0" smtClean="0">
                <a:cs typeface="Courier New" panose="02070309020205020404" pitchFamily="49" charset="0"/>
              </a:rPr>
              <a:t>kitchen configuration</a:t>
            </a:r>
          </a:p>
          <a:p>
            <a:pPr marL="609585" indent="-609585">
              <a:buFont typeface="Arial"/>
              <a:buChar char="•"/>
            </a:pPr>
            <a:r>
              <a:rPr lang="en-US" dirty="0" err="1" smtClean="0">
                <a:cs typeface="Courier New" panose="02070309020205020404" pitchFamily="49" charset="0"/>
              </a:rPr>
              <a:t>ServerSpec</a:t>
            </a:r>
            <a:endParaRPr lang="en-US" dirty="0" smtClean="0">
              <a:cs typeface="Courier New" panose="02070309020205020404" pitchFamily="49" charset="0"/>
            </a:endParaRPr>
          </a:p>
          <a:p>
            <a:endParaRPr lang="en-US" dirty="0"/>
          </a:p>
          <a:p>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72</a:t>
            </a:fld>
            <a:endParaRPr lang="en-US" dirty="0"/>
          </a:p>
        </p:txBody>
      </p:sp>
    </p:spTree>
    <p:extLst>
      <p:ext uri="{BB962C8B-B14F-4D97-AF65-F5344CB8AC3E}">
        <p14:creationId xmlns:p14="http://schemas.microsoft.com/office/powerpoint/2010/main" val="18316042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9435727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Configuration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Configure the "workstation" cookbook to test against the centos-6.7 platform</a:t>
            </a:r>
          </a:p>
          <a:p>
            <a:pPr marL="380990" indent="-380990">
              <a:buFont typeface="Wingdings" charset="2"/>
              <a:buChar char="q"/>
            </a:pPr>
            <a:r>
              <a:rPr lang="en-US" dirty="0" smtClean="0"/>
              <a:t>Test the "workstation" cookbook on a virtual machine</a:t>
            </a:r>
            <a:endParaRPr lang="en-US" dirty="0"/>
          </a:p>
        </p:txBody>
      </p:sp>
      <p:sp>
        <p:nvSpPr>
          <p:cNvPr id="4" name="Content Placeholder 3"/>
          <p:cNvSpPr>
            <a:spLocks noGrp="1"/>
          </p:cNvSpPr>
          <p:nvPr>
            <p:ph sz="quarter" idx="11"/>
          </p:nvPr>
        </p:nvSpPr>
        <p:spPr/>
        <p:txBody>
          <a:bodyPr>
            <a:normAutofit/>
          </a:bodyPr>
          <a:lstStyle/>
          <a:p>
            <a:r>
              <a:rPr lang="en-US" dirty="0" smtClean="0"/>
              <a:t>What are we running in production? Maybe I could test the cookbook against a virtual machine.</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37423780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9</a:t>
            </a:fld>
            <a:endParaRPr lang="en-US" dirty="0"/>
          </a:p>
        </p:txBody>
      </p:sp>
      <p:pic>
        <p:nvPicPr>
          <p:cNvPr id="8" name="Picture 7" descr="kitchen_workflow.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33650" y="870060"/>
            <a:ext cx="11188700" cy="7277100"/>
          </a:xfrm>
          <a:prstGeom prst="rect">
            <a:avLst/>
          </a:prstGeom>
        </p:spPr>
      </p:pic>
      <p:sp>
        <p:nvSpPr>
          <p:cNvPr id="6" name="Title 1"/>
          <p:cNvSpPr>
            <a:spLocks noGrp="1"/>
          </p:cNvSpPr>
          <p:nvPr>
            <p:ph type="title"/>
          </p:nvPr>
        </p:nvSpPr>
        <p:spPr>
          <a:xfrm>
            <a:off x="609600" y="66259"/>
            <a:ext cx="14935200" cy="829056"/>
          </a:xfrm>
        </p:spPr>
        <p:txBody>
          <a:bodyPr>
            <a:normAutofit fontScale="90000"/>
          </a:bodyPr>
          <a:lstStyle/>
          <a:p>
            <a:r>
              <a:rPr lang="en-US" dirty="0" smtClean="0"/>
              <a:t>Test Kitchen Commands and Configuration</a:t>
            </a:r>
            <a:endParaRPr lang="en-US" dirty="0"/>
          </a:p>
        </p:txBody>
      </p:sp>
    </p:spTree>
    <p:extLst>
      <p:ext uri="{BB962C8B-B14F-4D97-AF65-F5344CB8AC3E}">
        <p14:creationId xmlns:p14="http://schemas.microsoft.com/office/powerpoint/2010/main" val="2702715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www.w3.org/XML/1998/namespace"/>
    <ds:schemaRef ds:uri="http://purl.org/dc/dcmitype/"/>
  </ds:schemaRefs>
</ds:datastoreItem>
</file>

<file path=customXml/itemProps3.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15886</TotalTime>
  <Words>7587</Words>
  <Application>Microsoft Office PowerPoint</Application>
  <PresentationFormat>Custom</PresentationFormat>
  <Paragraphs>1029</Paragraphs>
  <Slides>73</Slides>
  <Notes>73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73</vt:i4>
      </vt:variant>
    </vt:vector>
  </HeadingPairs>
  <TitlesOfParts>
    <vt:vector size="79" baseType="lpstr">
      <vt:lpstr>Arial</vt:lpstr>
      <vt:lpstr>Arial (Body)</vt:lpstr>
      <vt:lpstr>Courier New</vt:lpstr>
      <vt:lpstr>Gill Sans MT</vt:lpstr>
      <vt:lpstr>Wingdings</vt:lpstr>
      <vt:lpstr>ChefDk3.2Template</vt:lpstr>
      <vt:lpstr>Testing Cookbooks</vt:lpstr>
      <vt:lpstr>Objectives</vt:lpstr>
      <vt:lpstr>Can We Test Cookbooks?</vt:lpstr>
      <vt:lpstr>Mandating Testing</vt:lpstr>
      <vt:lpstr>Steps to Verify Cookbooks</vt:lpstr>
      <vt:lpstr>Testing Cookbooks</vt:lpstr>
      <vt:lpstr>Code Testing</vt:lpstr>
      <vt:lpstr>Test Configuration</vt:lpstr>
      <vt:lpstr>Test Kitchen Commands and Configuration</vt:lpstr>
      <vt:lpstr>What Can 'kitchen' Do?</vt:lpstr>
      <vt:lpstr>What Can 'kitchen init' Do?</vt:lpstr>
      <vt:lpstr>Do We Have a .kitchen.yml?</vt:lpstr>
      <vt:lpstr>What is Inside .kitchen.yml?</vt:lpstr>
      <vt:lpstr>.kitchen.yml</vt:lpstr>
      <vt:lpstr>Demo: The kitchen Driver</vt:lpstr>
      <vt:lpstr>Demo: The kitchen Provisioner</vt:lpstr>
      <vt:lpstr>Demo: The kitchen Platforms</vt:lpstr>
      <vt:lpstr>Demo: The kitchen Suites</vt:lpstr>
      <vt:lpstr>Demo: The kitchen Suites</vt:lpstr>
      <vt:lpstr>Kitchen Test Matrix</vt:lpstr>
      <vt:lpstr>Demo: Kitchen Test Matrix</vt:lpstr>
      <vt:lpstr>Demo: View the Kitchen Test Matrix</vt:lpstr>
      <vt:lpstr>Group Exercise: Test Configuration</vt:lpstr>
      <vt:lpstr>GE: Move into the Cookbook's Directory</vt:lpstr>
      <vt:lpstr>GE: Setting the Driver to Docker</vt:lpstr>
      <vt:lpstr>GE: Setting the Platform to centos-6.7</vt:lpstr>
      <vt:lpstr>GE: Look at the Test Matrix</vt:lpstr>
      <vt:lpstr>Converging a Cookbook</vt:lpstr>
      <vt:lpstr>Kitchen Create</vt:lpstr>
      <vt:lpstr>Group Exercise: Kitchen Converge</vt:lpstr>
      <vt:lpstr>GE: Converge the Cookbook</vt:lpstr>
      <vt:lpstr>Lab: Converge the Recipe for Apache</vt:lpstr>
      <vt:lpstr>Lab: Configuring Test Kitchen for Apache</vt:lpstr>
      <vt:lpstr>Lab: Return Home and Move into the Cookbook</vt:lpstr>
      <vt:lpstr>Lab: Converge the Cookbook</vt:lpstr>
      <vt:lpstr>Test Kitchen</vt:lpstr>
      <vt:lpstr>Test Kitchen</vt:lpstr>
      <vt:lpstr>The First Test</vt:lpstr>
      <vt:lpstr>Kitchen Verify</vt:lpstr>
      <vt:lpstr>Kitchen Destroy</vt:lpstr>
      <vt:lpstr>Kitchen Test</vt:lpstr>
      <vt:lpstr>ServerSpec</vt:lpstr>
      <vt:lpstr>Example: Is the 'tree' Package Installed?</vt:lpstr>
      <vt:lpstr>GE: Requiring a Test Helper Tools</vt:lpstr>
      <vt:lpstr>GE: Describing the Test Context</vt:lpstr>
      <vt:lpstr>GE: Our Assertion in a spec File</vt:lpstr>
      <vt:lpstr>Where do Tests Live?</vt:lpstr>
      <vt:lpstr>Where do Tests Live?</vt:lpstr>
      <vt:lpstr>Where do Tests Live?</vt:lpstr>
      <vt:lpstr>Where do Tests Live?</vt:lpstr>
      <vt:lpstr>GE: Return Home and Move into the Cookbook</vt:lpstr>
      <vt:lpstr>GE: Running the Specification</vt:lpstr>
      <vt:lpstr>GE: Commit Your Work</vt:lpstr>
      <vt:lpstr>More Tests</vt:lpstr>
      <vt:lpstr>Testing a File</vt:lpstr>
      <vt:lpstr>Example: The File Contains Data</vt:lpstr>
      <vt:lpstr>Example: The File Contains Specific Content</vt:lpstr>
      <vt:lpstr>Example: The File is Owned by a Particular User</vt:lpstr>
      <vt:lpstr>Lab: More Tests</vt:lpstr>
      <vt:lpstr>Lab: Our Assertion in a spec File</vt:lpstr>
      <vt:lpstr>Lab: Our Assertion in a spec File</vt:lpstr>
      <vt:lpstr>Lab: Running the Specification</vt:lpstr>
      <vt:lpstr>Lab: Commit Your Work</vt:lpstr>
      <vt:lpstr>Testing</vt:lpstr>
      <vt:lpstr>Testing Our Webserver</vt:lpstr>
      <vt:lpstr>Testing</vt:lpstr>
      <vt:lpstr>Lab: Testing Apache</vt:lpstr>
      <vt:lpstr>Lab: Return Home and 'cd cookbooks/apache' </vt:lpstr>
      <vt:lpstr>Lab: What Does the Webserver Say?</vt:lpstr>
      <vt:lpstr>Lab: Commit Your Work</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Steve Del Fante</cp:lastModifiedBy>
  <cp:revision>2042</cp:revision>
  <cp:lastPrinted>2015-02-07T23:49:10Z</cp:lastPrinted>
  <dcterms:created xsi:type="dcterms:W3CDTF">2012-09-13T17:36:07Z</dcterms:created>
  <dcterms:modified xsi:type="dcterms:W3CDTF">2015-10-06T20:43:53Z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